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3"/>
  </p:notesMasterIdLst>
  <p:handoutMasterIdLst>
    <p:handoutMasterId r:id="rId4"/>
  </p:handoutMasterIdLst>
  <p:sldIdLst>
    <p:sldId id="405" r:id="rId2"/>
  </p:sldIdLst>
  <p:sldSz cx="42794238" cy="32004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userDrawn="1">
          <p15:clr>
            <a:srgbClr val="A4A3A4"/>
          </p15:clr>
        </p15:guide>
        <p15:guide id="2" pos="13479" userDrawn="1">
          <p15:clr>
            <a:srgbClr val="A4A3A4"/>
          </p15:clr>
        </p15:guide>
      </p15:sldGuideLst>
    </p:ext>
    <p:ext uri="{2D200454-40CA-4A62-9FC3-DE9A4176ACB9}">
      <p15:notesGuideLst xmlns:p15="http://schemas.microsoft.com/office/powerpoint/2012/main">
        <p15:guide id="1" orient="horz" pos="2947">
          <p15:clr>
            <a:srgbClr val="A4A3A4"/>
          </p15:clr>
        </p15:guide>
        <p15:guide id="2" pos="2221">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50"/>
    <a:srgbClr val="FFCC66"/>
    <a:srgbClr val="FFCDCD"/>
    <a:srgbClr val="8FE9E4"/>
    <a:srgbClr val="804000"/>
    <a:srgbClr val="FFFF66"/>
    <a:srgbClr val="FF6666"/>
    <a:srgbClr val="0080FF"/>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1" autoAdjust="0"/>
    <p:restoredTop sz="99296" autoAdjust="0"/>
  </p:normalViewPr>
  <p:slideViewPr>
    <p:cSldViewPr>
      <p:cViewPr varScale="1">
        <p:scale>
          <a:sx n="24" d="100"/>
          <a:sy n="24" d="100"/>
        </p:scale>
        <p:origin x="1170" y="90"/>
      </p:cViewPr>
      <p:guideLst>
        <p:guide orient="horz" pos="10080"/>
        <p:guide pos="13479"/>
      </p:guideLst>
    </p:cSldViewPr>
  </p:slideViewPr>
  <p:outlineViewPr>
    <p:cViewPr>
      <p:scale>
        <a:sx n="30" d="100"/>
        <a:sy n="30" d="100"/>
      </p:scale>
      <p:origin x="0" y="98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806" y="-78"/>
      </p:cViewPr>
      <p:guideLst>
        <p:guide orient="horz" pos="2947"/>
        <p:guide pos="2221"/>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CEA-4033-BD8F-BA6DE13D3BCD}"/>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1-CB4D-4FBD-A3CA-D2BA5CC6E9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CEA-4033-BD8F-BA6DE13D3BCD}"/>
              </c:ext>
            </c:extLst>
          </c:dPt>
          <c:dPt>
            <c:idx val="3"/>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2-CB4D-4FBD-A3CA-D2BA5CC6E99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5B7-41C6-8A41-5C09B03E8524}"/>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M184V plus Type 1 TAMs</c:v>
                </c:pt>
                <c:pt idx="1">
                  <c:v>M184V plus Type 2 TAMs</c:v>
                </c:pt>
                <c:pt idx="2">
                  <c:v>M184V plus both Type 1 and Type 2 TAMs</c:v>
                </c:pt>
                <c:pt idx="3">
                  <c:v>M184V plus other NRTI mutation</c:v>
                </c:pt>
                <c:pt idx="4">
                  <c:v>M184V plus other INSTI mutation</c:v>
                </c:pt>
              </c:strCache>
            </c:strRef>
          </c:cat>
          <c:val>
            <c:numRef>
              <c:f>Sheet1!$B$2:$B$6</c:f>
              <c:numCache>
                <c:formatCode>0%</c:formatCode>
                <c:ptCount val="5"/>
                <c:pt idx="0">
                  <c:v>0.27</c:v>
                </c:pt>
                <c:pt idx="1">
                  <c:v>0.27</c:v>
                </c:pt>
                <c:pt idx="2">
                  <c:v>0.33</c:v>
                </c:pt>
                <c:pt idx="3">
                  <c:v>7.0000000000000007E-2</c:v>
                </c:pt>
                <c:pt idx="4">
                  <c:v>7.0000000000000007E-2</c:v>
                </c:pt>
              </c:numCache>
            </c:numRef>
          </c:val>
          <c:extLst>
            <c:ext xmlns:c16="http://schemas.microsoft.com/office/drawing/2014/chart" uri="{C3380CC4-5D6E-409C-BE32-E72D297353CC}">
              <c16:uniqueId val="{00000000-CB4D-4FBD-A3CA-D2BA5CC6E99A}"/>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Sheet1!$B$1</c:f>
              <c:strCache>
                <c:ptCount val="1"/>
                <c:pt idx="0">
                  <c:v>HIV RNA &lt; 50 copies/mL</c:v>
                </c:pt>
              </c:strCache>
            </c:strRef>
          </c:tx>
          <c:spPr>
            <a:solidFill>
              <a:srgbClr val="92D05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M184V + Type 1 TAMs</c:v>
                </c:pt>
                <c:pt idx="1">
                  <c:v>M184V + Type 2 TAMs</c:v>
                </c:pt>
                <c:pt idx="2">
                  <c:v>M184V + Type 1 and 2 TAMs</c:v>
                </c:pt>
                <c:pt idx="3">
                  <c:v>M184V + other NRTI mutation</c:v>
                </c:pt>
                <c:pt idx="4">
                  <c:v>M184V + other INSTI mutation</c:v>
                </c:pt>
              </c:strCache>
            </c:strRef>
          </c:cat>
          <c:val>
            <c:numRef>
              <c:f>Sheet1!$B$2:$B$6</c:f>
              <c:numCache>
                <c:formatCode>General</c:formatCode>
                <c:ptCount val="5"/>
                <c:pt idx="0">
                  <c:v>75</c:v>
                </c:pt>
                <c:pt idx="1">
                  <c:v>100</c:v>
                </c:pt>
                <c:pt idx="2">
                  <c:v>100</c:v>
                </c:pt>
                <c:pt idx="3">
                  <c:v>100</c:v>
                </c:pt>
                <c:pt idx="4">
                  <c:v>100</c:v>
                </c:pt>
              </c:numCache>
            </c:numRef>
          </c:val>
          <c:extLst>
            <c:ext xmlns:c16="http://schemas.microsoft.com/office/drawing/2014/chart" uri="{C3380CC4-5D6E-409C-BE32-E72D297353CC}">
              <c16:uniqueId val="{00000000-AEDF-4806-9A72-2473BCFF8001}"/>
            </c:ext>
          </c:extLst>
        </c:ser>
        <c:ser>
          <c:idx val="1"/>
          <c:order val="1"/>
          <c:tx>
            <c:strRef>
              <c:f>Sheet1!$C$1</c:f>
              <c:strCache>
                <c:ptCount val="1"/>
                <c:pt idx="0">
                  <c:v>HIV RNA &lt; 200 copies/mL</c:v>
                </c:pt>
              </c:strCache>
            </c:strRef>
          </c:tx>
          <c:spPr>
            <a:solidFill>
              <a:schemeClr val="bg2">
                <a:lumMod val="75000"/>
              </a:schemeClr>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M184V + Type 1 TAMs</c:v>
                </c:pt>
                <c:pt idx="1">
                  <c:v>M184V + Type 2 TAMs</c:v>
                </c:pt>
                <c:pt idx="2">
                  <c:v>M184V + Type 1 and 2 TAMs</c:v>
                </c:pt>
                <c:pt idx="3">
                  <c:v>M184V + other NRTI mutation</c:v>
                </c:pt>
                <c:pt idx="4">
                  <c:v>M184V + other INSTI mutation</c:v>
                </c:pt>
              </c:strCache>
            </c:strRef>
          </c:cat>
          <c:val>
            <c:numRef>
              <c:f>Sheet1!$C$2:$C$6</c:f>
              <c:numCache>
                <c:formatCode>General</c:formatCode>
                <c:ptCount val="5"/>
                <c:pt idx="0">
                  <c:v>100</c:v>
                </c:pt>
                <c:pt idx="1">
                  <c:v>100</c:v>
                </c:pt>
                <c:pt idx="2">
                  <c:v>100</c:v>
                </c:pt>
                <c:pt idx="3">
                  <c:v>100</c:v>
                </c:pt>
                <c:pt idx="4">
                  <c:v>100</c:v>
                </c:pt>
              </c:numCache>
            </c:numRef>
          </c:val>
          <c:extLst>
            <c:ext xmlns:c16="http://schemas.microsoft.com/office/drawing/2014/chart" uri="{C3380CC4-5D6E-409C-BE32-E72D297353CC}">
              <c16:uniqueId val="{00000002-AEDF-4806-9A72-2473BCFF8001}"/>
            </c:ext>
          </c:extLst>
        </c:ser>
        <c:dLbls>
          <c:dLblPos val="ctr"/>
          <c:showLegendKey val="0"/>
          <c:showVal val="1"/>
          <c:showCatName val="0"/>
          <c:showSerName val="0"/>
          <c:showPercent val="0"/>
          <c:showBubbleSize val="0"/>
        </c:dLbls>
        <c:gapWidth val="100"/>
        <c:overlap val="-24"/>
        <c:axId val="660702576"/>
        <c:axId val="660697656"/>
      </c:barChart>
      <c:catAx>
        <c:axId val="6607025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60697656"/>
        <c:crosses val="autoZero"/>
        <c:auto val="1"/>
        <c:lblAlgn val="ctr"/>
        <c:lblOffset val="100"/>
        <c:noMultiLvlLbl val="0"/>
      </c:catAx>
      <c:valAx>
        <c:axId val="660697656"/>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a:t>Patients</a:t>
                </a:r>
                <a:r>
                  <a:rPr lang="en-US" sz="2000" baseline="0" dirty="0"/>
                  <a:t> with Virologic Suppression (%)</a:t>
                </a:r>
                <a:endParaRPr lang="en-US" sz="2000" dirty="0"/>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60702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7367"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5" name="Rectangle 3"/>
          <p:cNvSpPr>
            <a:spLocks noGrp="1" noChangeArrowheads="1"/>
          </p:cNvSpPr>
          <p:nvPr>
            <p:ph type="dt" sz="quarter" idx="1"/>
          </p:nvPr>
        </p:nvSpPr>
        <p:spPr bwMode="auto">
          <a:xfrm>
            <a:off x="3971456" y="0"/>
            <a:ext cx="3037366"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6" name="Rectangle 4"/>
          <p:cNvSpPr>
            <a:spLocks noGrp="1" noChangeArrowheads="1"/>
          </p:cNvSpPr>
          <p:nvPr>
            <p:ph type="ftr" sz="quarter" idx="2"/>
          </p:nvPr>
        </p:nvSpPr>
        <p:spPr bwMode="auto">
          <a:xfrm>
            <a:off x="0" y="8829530"/>
            <a:ext cx="3037367"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3557" name="Rectangle 5"/>
          <p:cNvSpPr>
            <a:spLocks noGrp="1" noChangeArrowheads="1"/>
          </p:cNvSpPr>
          <p:nvPr>
            <p:ph type="sldNum" sz="quarter" idx="3"/>
          </p:nvPr>
        </p:nvSpPr>
        <p:spPr bwMode="auto">
          <a:xfrm>
            <a:off x="3971456" y="8829530"/>
            <a:ext cx="3037366"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302" eaLnBrk="1" hangingPunct="1">
              <a:defRPr sz="1200">
                <a:ea typeface="ＭＳ Ｐゴシック" panose="020B0600070205080204" pitchFamily="34" charset="-128"/>
                <a:cs typeface="Arial" panose="020B0604020202020204" pitchFamily="34" charset="0"/>
              </a:defRPr>
            </a:lvl1pPr>
          </a:lstStyle>
          <a:p>
            <a:fld id="{FF9F03D7-4CE1-4098-BACE-5EA34084C273}" type="slidenum">
              <a:rPr lang="en-US" altLang="en-US"/>
              <a:pPr/>
              <a:t>‹#›</a:t>
            </a:fld>
            <a:endParaRPr lang="en-US" altLang="en-US" dirty="0"/>
          </a:p>
        </p:txBody>
      </p:sp>
    </p:spTree>
    <p:extLst>
      <p:ext uri="{BB962C8B-B14F-4D97-AF65-F5344CB8AC3E}">
        <p14:creationId xmlns:p14="http://schemas.microsoft.com/office/powerpoint/2010/main" val="8305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367"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7651" name="Rectangle 3"/>
          <p:cNvSpPr>
            <a:spLocks noGrp="1" noChangeArrowheads="1"/>
          </p:cNvSpPr>
          <p:nvPr>
            <p:ph type="dt" idx="1"/>
          </p:nvPr>
        </p:nvSpPr>
        <p:spPr bwMode="auto">
          <a:xfrm>
            <a:off x="3971456" y="0"/>
            <a:ext cx="3037366" cy="46529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74750" y="696913"/>
            <a:ext cx="46609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700567" y="4416342"/>
            <a:ext cx="5609267" cy="418290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29530"/>
            <a:ext cx="3037367"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302" eaLnBrk="1" hangingPunct="1">
              <a:defRPr sz="1200">
                <a:latin typeface="Arial" pitchFamily="34" charset="0"/>
                <a:ea typeface="Arial Unicode MS" pitchFamily="34" charset="-128"/>
                <a:cs typeface="Arial" pitchFamily="34" charset="0"/>
              </a:defRPr>
            </a:lvl1pPr>
          </a:lstStyle>
          <a:p>
            <a:pPr>
              <a:defRPr/>
            </a:pPr>
            <a:endParaRPr lang="en-US" dirty="0"/>
          </a:p>
        </p:txBody>
      </p:sp>
      <p:sp>
        <p:nvSpPr>
          <p:cNvPr id="27655" name="Rectangle 7"/>
          <p:cNvSpPr>
            <a:spLocks noGrp="1" noChangeArrowheads="1"/>
          </p:cNvSpPr>
          <p:nvPr>
            <p:ph type="sldNum" sz="quarter" idx="5"/>
          </p:nvPr>
        </p:nvSpPr>
        <p:spPr bwMode="auto">
          <a:xfrm>
            <a:off x="3971456" y="8829530"/>
            <a:ext cx="3037366" cy="46529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302" eaLnBrk="1" hangingPunct="1">
              <a:defRPr sz="1200">
                <a:ea typeface="ＭＳ Ｐゴシック" panose="020B0600070205080204" pitchFamily="34" charset="-128"/>
                <a:cs typeface="Arial" panose="020B0604020202020204" pitchFamily="34" charset="0"/>
              </a:defRPr>
            </a:lvl1pPr>
          </a:lstStyle>
          <a:p>
            <a:fld id="{E32950AE-C0B1-4D61-AF94-61CC892E5903}" type="slidenum">
              <a:rPr lang="en-US" altLang="en-US"/>
              <a:pPr/>
              <a:t>‹#›</a:t>
            </a:fld>
            <a:endParaRPr lang="en-US" altLang="en-US" dirty="0"/>
          </a:p>
        </p:txBody>
      </p:sp>
    </p:spTree>
    <p:extLst>
      <p:ext uri="{BB962C8B-B14F-4D97-AF65-F5344CB8AC3E}">
        <p14:creationId xmlns:p14="http://schemas.microsoft.com/office/powerpoint/2010/main" val="631167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308" kern="1200">
        <a:solidFill>
          <a:schemeClr val="tx1"/>
        </a:solidFill>
        <a:latin typeface="Arial" pitchFamily="34" charset="0"/>
        <a:ea typeface="ＭＳ Ｐゴシック" charset="0"/>
        <a:cs typeface="Arial" pitchFamily="34" charset="0"/>
      </a:defRPr>
    </a:lvl1pPr>
    <a:lvl2pPr marL="2036077"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2pPr>
    <a:lvl3pPr marL="4073874"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3pPr>
    <a:lvl4pPr marL="6111670"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4pPr>
    <a:lvl5pPr marL="8149467" algn="l" rtl="0" eaLnBrk="0" fontAlgn="base" hangingPunct="0">
      <a:spcBef>
        <a:spcPct val="30000"/>
      </a:spcBef>
      <a:spcAft>
        <a:spcPct val="0"/>
      </a:spcAft>
      <a:defRPr sz="5308" kern="1200">
        <a:solidFill>
          <a:schemeClr val="tx1"/>
        </a:solidFill>
        <a:latin typeface="Arial" pitchFamily="34" charset="0"/>
        <a:ea typeface="Arial" charset="0"/>
        <a:cs typeface="Arial" pitchFamily="34" charset="0"/>
      </a:defRPr>
    </a:lvl5pPr>
    <a:lvl6pPr marL="10187315" algn="l" defTabSz="4074926" rtl="0" eaLnBrk="1" latinLnBrk="0" hangingPunct="1">
      <a:defRPr sz="5308" kern="1200">
        <a:solidFill>
          <a:schemeClr val="tx1"/>
        </a:solidFill>
        <a:latin typeface="+mn-lt"/>
        <a:ea typeface="+mn-ea"/>
        <a:cs typeface="+mn-cs"/>
      </a:defRPr>
    </a:lvl6pPr>
    <a:lvl7pPr marL="12224778" algn="l" defTabSz="4074926" rtl="0" eaLnBrk="1" latinLnBrk="0" hangingPunct="1">
      <a:defRPr sz="5308" kern="1200">
        <a:solidFill>
          <a:schemeClr val="tx1"/>
        </a:solidFill>
        <a:latin typeface="+mn-lt"/>
        <a:ea typeface="+mn-ea"/>
        <a:cs typeface="+mn-cs"/>
      </a:defRPr>
    </a:lvl7pPr>
    <a:lvl8pPr marL="14262241" algn="l" defTabSz="4074926" rtl="0" eaLnBrk="1" latinLnBrk="0" hangingPunct="1">
      <a:defRPr sz="5308" kern="1200">
        <a:solidFill>
          <a:schemeClr val="tx1"/>
        </a:solidFill>
        <a:latin typeface="+mn-lt"/>
        <a:ea typeface="+mn-ea"/>
        <a:cs typeface="+mn-cs"/>
      </a:defRPr>
    </a:lvl8pPr>
    <a:lvl9pPr marL="16299704" algn="l" defTabSz="4074926" rtl="0" eaLnBrk="1" latinLnBrk="0" hangingPunct="1">
      <a:defRPr sz="530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9568" y="5237694"/>
            <a:ext cx="36375102" cy="11142133"/>
          </a:xfrm>
        </p:spPr>
        <p:txBody>
          <a:bodyPr anchor="b"/>
          <a:lstStyle>
            <a:lvl1pPr algn="ctr">
              <a:defRPr sz="28000"/>
            </a:lvl1pPr>
          </a:lstStyle>
          <a:p>
            <a:r>
              <a:rPr lang="en-US"/>
              <a:t>Click to edit Master title style</a:t>
            </a:r>
            <a:endParaRPr lang="en-US" dirty="0"/>
          </a:p>
        </p:txBody>
      </p:sp>
      <p:sp>
        <p:nvSpPr>
          <p:cNvPr id="3" name="Subtitle 2"/>
          <p:cNvSpPr>
            <a:spLocks noGrp="1"/>
          </p:cNvSpPr>
          <p:nvPr>
            <p:ph type="subTitle" idx="1"/>
          </p:nvPr>
        </p:nvSpPr>
        <p:spPr>
          <a:xfrm>
            <a:off x="5349280" y="16809511"/>
            <a:ext cx="32095679" cy="7726889"/>
          </a:xfrm>
        </p:spPr>
        <p:txBody>
          <a:bodyPr/>
          <a:lstStyle>
            <a:lvl1pPr marL="0" indent="0" algn="ctr">
              <a:buNone/>
              <a:defRPr sz="11200"/>
            </a:lvl1pPr>
            <a:lvl2pPr marL="2133615" indent="0" algn="ctr">
              <a:buNone/>
              <a:defRPr sz="9333"/>
            </a:lvl2pPr>
            <a:lvl3pPr marL="4267230" indent="0" algn="ctr">
              <a:buNone/>
              <a:defRPr sz="8400"/>
            </a:lvl3pPr>
            <a:lvl4pPr marL="6400846" indent="0" algn="ctr">
              <a:buNone/>
              <a:defRPr sz="7467"/>
            </a:lvl4pPr>
            <a:lvl5pPr marL="8534461" indent="0" algn="ctr">
              <a:buNone/>
              <a:defRPr sz="7467"/>
            </a:lvl5pPr>
            <a:lvl6pPr marL="10668076" indent="0" algn="ctr">
              <a:buNone/>
              <a:defRPr sz="7467"/>
            </a:lvl6pPr>
            <a:lvl7pPr marL="12801691" indent="0" algn="ctr">
              <a:buNone/>
              <a:defRPr sz="7467"/>
            </a:lvl7pPr>
            <a:lvl8pPr marL="14935307" indent="0" algn="ctr">
              <a:buNone/>
              <a:defRPr sz="7467"/>
            </a:lvl8pPr>
            <a:lvl9pPr marL="17068922" indent="0" algn="ctr">
              <a:buNone/>
              <a:defRPr sz="74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1239EF65-C5F8-42CF-8456-84FD13AD7333}" type="slidenum">
              <a:rPr lang="en-US" altLang="en-US" smtClean="0"/>
              <a:pPr/>
              <a:t>‹#›</a:t>
            </a:fld>
            <a:endParaRPr lang="en-US" altLang="en-US" dirty="0"/>
          </a:p>
        </p:txBody>
      </p:sp>
    </p:spTree>
    <p:extLst>
      <p:ext uri="{BB962C8B-B14F-4D97-AF65-F5344CB8AC3E}">
        <p14:creationId xmlns:p14="http://schemas.microsoft.com/office/powerpoint/2010/main" val="3074554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25C3084-E1CF-44F1-961E-1B9B65800F45}" type="slidenum">
              <a:rPr lang="en-US" altLang="en-US" smtClean="0"/>
              <a:pPr/>
              <a:t>‹#›</a:t>
            </a:fld>
            <a:endParaRPr lang="en-US" altLang="en-US" dirty="0"/>
          </a:p>
        </p:txBody>
      </p:sp>
    </p:spTree>
    <p:extLst>
      <p:ext uri="{BB962C8B-B14F-4D97-AF65-F5344CB8AC3E}">
        <p14:creationId xmlns:p14="http://schemas.microsoft.com/office/powerpoint/2010/main" val="95225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24629" y="1703917"/>
            <a:ext cx="9227508"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106" y="1703917"/>
            <a:ext cx="27147595" cy="271219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43DDAD3E-C8F1-401B-AF21-0536BF8E7CB0}" type="slidenum">
              <a:rPr lang="en-US" altLang="en-US" smtClean="0"/>
              <a:pPr/>
              <a:t>‹#›</a:t>
            </a:fld>
            <a:endParaRPr lang="en-US" altLang="en-US" dirty="0"/>
          </a:p>
        </p:txBody>
      </p:sp>
    </p:spTree>
    <p:extLst>
      <p:ext uri="{BB962C8B-B14F-4D97-AF65-F5344CB8AC3E}">
        <p14:creationId xmlns:p14="http://schemas.microsoft.com/office/powerpoint/2010/main" val="404195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ACFFC544-34BD-4AC6-9933-309D7FE173FB}" type="slidenum">
              <a:rPr lang="en-US" altLang="en-US" smtClean="0"/>
              <a:pPr/>
              <a:t>‹#›</a:t>
            </a:fld>
            <a:endParaRPr lang="en-US" altLang="en-US" dirty="0"/>
          </a:p>
        </p:txBody>
      </p:sp>
    </p:spTree>
    <p:extLst>
      <p:ext uri="{BB962C8B-B14F-4D97-AF65-F5344CB8AC3E}">
        <p14:creationId xmlns:p14="http://schemas.microsoft.com/office/powerpoint/2010/main" val="110807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19818" y="7978784"/>
            <a:ext cx="36910030" cy="13312773"/>
          </a:xfrm>
        </p:spPr>
        <p:txBody>
          <a:bodyPr anchor="b"/>
          <a:lstStyle>
            <a:lvl1pPr>
              <a:defRPr sz="28000"/>
            </a:lvl1pPr>
          </a:lstStyle>
          <a:p>
            <a:r>
              <a:rPr lang="en-US"/>
              <a:t>Click to edit Master title style</a:t>
            </a:r>
            <a:endParaRPr lang="en-US" dirty="0"/>
          </a:p>
        </p:txBody>
      </p:sp>
      <p:sp>
        <p:nvSpPr>
          <p:cNvPr id="3" name="Text Placeholder 2"/>
          <p:cNvSpPr>
            <a:spLocks noGrp="1"/>
          </p:cNvSpPr>
          <p:nvPr>
            <p:ph type="body" idx="1"/>
          </p:nvPr>
        </p:nvSpPr>
        <p:spPr>
          <a:xfrm>
            <a:off x="2919818" y="21417501"/>
            <a:ext cx="36910030" cy="7000873"/>
          </a:xfrm>
        </p:spPr>
        <p:txBody>
          <a:bodyPr/>
          <a:lstStyle>
            <a:lvl1pPr marL="0" indent="0">
              <a:buNone/>
              <a:defRPr sz="11200">
                <a:solidFill>
                  <a:schemeClr val="tx1"/>
                </a:solidFill>
              </a:defRPr>
            </a:lvl1pPr>
            <a:lvl2pPr marL="2133615" indent="0">
              <a:buNone/>
              <a:defRPr sz="9333">
                <a:solidFill>
                  <a:schemeClr val="tx1">
                    <a:tint val="75000"/>
                  </a:schemeClr>
                </a:solidFill>
              </a:defRPr>
            </a:lvl2pPr>
            <a:lvl3pPr marL="4267230" indent="0">
              <a:buNone/>
              <a:defRPr sz="8400">
                <a:solidFill>
                  <a:schemeClr val="tx1">
                    <a:tint val="75000"/>
                  </a:schemeClr>
                </a:solidFill>
              </a:defRPr>
            </a:lvl3pPr>
            <a:lvl4pPr marL="6400846" indent="0">
              <a:buNone/>
              <a:defRPr sz="7467">
                <a:solidFill>
                  <a:schemeClr val="tx1">
                    <a:tint val="75000"/>
                  </a:schemeClr>
                </a:solidFill>
              </a:defRPr>
            </a:lvl4pPr>
            <a:lvl5pPr marL="8534461" indent="0">
              <a:buNone/>
              <a:defRPr sz="7467">
                <a:solidFill>
                  <a:schemeClr val="tx1">
                    <a:tint val="75000"/>
                  </a:schemeClr>
                </a:solidFill>
              </a:defRPr>
            </a:lvl5pPr>
            <a:lvl6pPr marL="10668076" indent="0">
              <a:buNone/>
              <a:defRPr sz="7467">
                <a:solidFill>
                  <a:schemeClr val="tx1">
                    <a:tint val="75000"/>
                  </a:schemeClr>
                </a:solidFill>
              </a:defRPr>
            </a:lvl6pPr>
            <a:lvl7pPr marL="12801691" indent="0">
              <a:buNone/>
              <a:defRPr sz="7467">
                <a:solidFill>
                  <a:schemeClr val="tx1">
                    <a:tint val="75000"/>
                  </a:schemeClr>
                </a:solidFill>
              </a:defRPr>
            </a:lvl7pPr>
            <a:lvl8pPr marL="14935307" indent="0">
              <a:buNone/>
              <a:defRPr sz="7467">
                <a:solidFill>
                  <a:schemeClr val="tx1">
                    <a:tint val="75000"/>
                  </a:schemeClr>
                </a:solidFill>
              </a:defRPr>
            </a:lvl8pPr>
            <a:lvl9pPr marL="17068922" indent="0">
              <a:buNone/>
              <a:defRPr sz="74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33A53FEA-7B7F-4FA2-B55D-CAC03264E406}" type="slidenum">
              <a:rPr lang="en-US" altLang="en-US" smtClean="0"/>
              <a:pPr/>
              <a:t>‹#›</a:t>
            </a:fld>
            <a:endParaRPr lang="en-US" altLang="en-US" dirty="0"/>
          </a:p>
        </p:txBody>
      </p:sp>
    </p:spTree>
    <p:extLst>
      <p:ext uri="{BB962C8B-B14F-4D97-AF65-F5344CB8AC3E}">
        <p14:creationId xmlns:p14="http://schemas.microsoft.com/office/powerpoint/2010/main" val="219805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104" y="8519583"/>
            <a:ext cx="18187551"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4583" y="8519583"/>
            <a:ext cx="18187551"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D6A4D23-B864-4D9F-8A3A-1850BBC81A7D}" type="slidenum">
              <a:rPr lang="en-US" altLang="en-US" smtClean="0"/>
              <a:pPr/>
              <a:t>‹#›</a:t>
            </a:fld>
            <a:endParaRPr lang="en-US" altLang="en-US" dirty="0"/>
          </a:p>
        </p:txBody>
      </p:sp>
    </p:spTree>
    <p:extLst>
      <p:ext uri="{BB962C8B-B14F-4D97-AF65-F5344CB8AC3E}">
        <p14:creationId xmlns:p14="http://schemas.microsoft.com/office/powerpoint/2010/main" val="50349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7678" y="1703924"/>
            <a:ext cx="3691003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7682" y="7845427"/>
            <a:ext cx="18103966"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4" name="Content Placeholder 3"/>
          <p:cNvSpPr>
            <a:spLocks noGrp="1"/>
          </p:cNvSpPr>
          <p:nvPr>
            <p:ph sz="half" idx="2"/>
          </p:nvPr>
        </p:nvSpPr>
        <p:spPr>
          <a:xfrm>
            <a:off x="2947682" y="11690350"/>
            <a:ext cx="18103966"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4585" y="7845427"/>
            <a:ext cx="18193125" cy="3844923"/>
          </a:xfrm>
        </p:spPr>
        <p:txBody>
          <a:bodyPr anchor="b"/>
          <a:lstStyle>
            <a:lvl1pPr marL="0" indent="0">
              <a:buNone/>
              <a:defRPr sz="11200" b="1"/>
            </a:lvl1pPr>
            <a:lvl2pPr marL="2133615" indent="0">
              <a:buNone/>
              <a:defRPr sz="9333" b="1"/>
            </a:lvl2pPr>
            <a:lvl3pPr marL="4267230" indent="0">
              <a:buNone/>
              <a:defRPr sz="8400" b="1"/>
            </a:lvl3pPr>
            <a:lvl4pPr marL="6400846" indent="0">
              <a:buNone/>
              <a:defRPr sz="7467" b="1"/>
            </a:lvl4pPr>
            <a:lvl5pPr marL="8534461" indent="0">
              <a:buNone/>
              <a:defRPr sz="7467" b="1"/>
            </a:lvl5pPr>
            <a:lvl6pPr marL="10668076" indent="0">
              <a:buNone/>
              <a:defRPr sz="7467" b="1"/>
            </a:lvl6pPr>
            <a:lvl7pPr marL="12801691" indent="0">
              <a:buNone/>
              <a:defRPr sz="7467" b="1"/>
            </a:lvl7pPr>
            <a:lvl8pPr marL="14935307" indent="0">
              <a:buNone/>
              <a:defRPr sz="7467" b="1"/>
            </a:lvl8pPr>
            <a:lvl9pPr marL="17068922" indent="0">
              <a:buNone/>
              <a:defRPr sz="7467" b="1"/>
            </a:lvl9pPr>
          </a:lstStyle>
          <a:p>
            <a:pPr lvl="0"/>
            <a:r>
              <a:rPr lang="en-US"/>
              <a:t>Edit Master text styles</a:t>
            </a:r>
          </a:p>
        </p:txBody>
      </p:sp>
      <p:sp>
        <p:nvSpPr>
          <p:cNvPr id="6" name="Content Placeholder 5"/>
          <p:cNvSpPr>
            <a:spLocks noGrp="1"/>
          </p:cNvSpPr>
          <p:nvPr>
            <p:ph sz="quarter" idx="4"/>
          </p:nvPr>
        </p:nvSpPr>
        <p:spPr>
          <a:xfrm>
            <a:off x="21664585" y="11690350"/>
            <a:ext cx="18193125"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39B4F596-213E-4147-A0BA-279175A6C165}" type="slidenum">
              <a:rPr lang="en-US" altLang="en-US" smtClean="0"/>
              <a:pPr/>
              <a:t>‹#›</a:t>
            </a:fld>
            <a:endParaRPr lang="en-US" altLang="en-US" dirty="0"/>
          </a:p>
        </p:txBody>
      </p:sp>
    </p:spTree>
    <p:extLst>
      <p:ext uri="{BB962C8B-B14F-4D97-AF65-F5344CB8AC3E}">
        <p14:creationId xmlns:p14="http://schemas.microsoft.com/office/powerpoint/2010/main" val="174620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49EBF958-67DA-4DB5-8D4B-C58A172DA973}" type="slidenum">
              <a:rPr lang="en-US" altLang="en-US" smtClean="0"/>
              <a:pPr/>
              <a:t>‹#›</a:t>
            </a:fld>
            <a:endParaRPr lang="en-US" altLang="en-US" dirty="0"/>
          </a:p>
        </p:txBody>
      </p:sp>
    </p:spTree>
    <p:extLst>
      <p:ext uri="{BB962C8B-B14F-4D97-AF65-F5344CB8AC3E}">
        <p14:creationId xmlns:p14="http://schemas.microsoft.com/office/powerpoint/2010/main" val="76550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970A8367-E93B-4FE9-881B-F7903D395211}" type="slidenum">
              <a:rPr lang="en-US" altLang="en-US" smtClean="0"/>
              <a:pPr/>
              <a:t>‹#›</a:t>
            </a:fld>
            <a:endParaRPr lang="en-US" altLang="en-US" dirty="0"/>
          </a:p>
        </p:txBody>
      </p:sp>
    </p:spTree>
    <p:extLst>
      <p:ext uri="{BB962C8B-B14F-4D97-AF65-F5344CB8AC3E}">
        <p14:creationId xmlns:p14="http://schemas.microsoft.com/office/powerpoint/2010/main" val="1593434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133600"/>
            <a:ext cx="13802256" cy="7467600"/>
          </a:xfrm>
        </p:spPr>
        <p:txBody>
          <a:bodyPr anchor="b"/>
          <a:lstStyle>
            <a:lvl1pPr>
              <a:defRPr sz="14933"/>
            </a:lvl1pPr>
          </a:lstStyle>
          <a:p>
            <a:r>
              <a:rPr lang="en-US"/>
              <a:t>Click to edit Master title style</a:t>
            </a:r>
            <a:endParaRPr lang="en-US" dirty="0"/>
          </a:p>
        </p:txBody>
      </p:sp>
      <p:sp>
        <p:nvSpPr>
          <p:cNvPr id="3" name="Content Placeholder 2"/>
          <p:cNvSpPr>
            <a:spLocks noGrp="1"/>
          </p:cNvSpPr>
          <p:nvPr>
            <p:ph idx="1"/>
          </p:nvPr>
        </p:nvSpPr>
        <p:spPr>
          <a:xfrm>
            <a:off x="18193125" y="4607991"/>
            <a:ext cx="21664583" cy="22743583"/>
          </a:xfrm>
        </p:spPr>
        <p:txBody>
          <a:bodyPr/>
          <a:lstStyle>
            <a:lvl1pPr>
              <a:defRPr sz="14933"/>
            </a:lvl1pPr>
            <a:lvl2pPr>
              <a:defRPr sz="13067"/>
            </a:lvl2pPr>
            <a:lvl3pPr>
              <a:defRPr sz="11200"/>
            </a:lvl3pPr>
            <a:lvl4pPr>
              <a:defRPr sz="9333"/>
            </a:lvl4pPr>
            <a:lvl5pPr>
              <a:defRPr sz="9333"/>
            </a:lvl5pPr>
            <a:lvl6pPr>
              <a:defRPr sz="9333"/>
            </a:lvl6pPr>
            <a:lvl7pPr>
              <a:defRPr sz="9333"/>
            </a:lvl7pPr>
            <a:lvl8pPr>
              <a:defRPr sz="9333"/>
            </a:lvl8pPr>
            <a:lvl9pPr>
              <a:defRPr sz="9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7678" y="9601200"/>
            <a:ext cx="13802256"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1777204A-6D2A-46AC-9621-6725FB6391A0}" type="slidenum">
              <a:rPr lang="en-US" altLang="en-US" smtClean="0"/>
              <a:pPr/>
              <a:t>‹#›</a:t>
            </a:fld>
            <a:endParaRPr lang="en-US" altLang="en-US" dirty="0"/>
          </a:p>
        </p:txBody>
      </p:sp>
    </p:spTree>
    <p:extLst>
      <p:ext uri="{BB962C8B-B14F-4D97-AF65-F5344CB8AC3E}">
        <p14:creationId xmlns:p14="http://schemas.microsoft.com/office/powerpoint/2010/main" val="263487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7678" y="2133600"/>
            <a:ext cx="13802256" cy="7467600"/>
          </a:xfrm>
        </p:spPr>
        <p:txBody>
          <a:bodyPr anchor="b"/>
          <a:lstStyle>
            <a:lvl1pPr>
              <a:defRPr sz="1493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3125" y="4607991"/>
            <a:ext cx="21664583" cy="22743583"/>
          </a:xfrm>
        </p:spPr>
        <p:txBody>
          <a:bodyPr anchor="t"/>
          <a:lstStyle>
            <a:lvl1pPr marL="0" indent="0">
              <a:buNone/>
              <a:defRPr sz="14933"/>
            </a:lvl1pPr>
            <a:lvl2pPr marL="2133615" indent="0">
              <a:buNone/>
              <a:defRPr sz="13067"/>
            </a:lvl2pPr>
            <a:lvl3pPr marL="4267230" indent="0">
              <a:buNone/>
              <a:defRPr sz="11200"/>
            </a:lvl3pPr>
            <a:lvl4pPr marL="6400846" indent="0">
              <a:buNone/>
              <a:defRPr sz="9333"/>
            </a:lvl4pPr>
            <a:lvl5pPr marL="8534461" indent="0">
              <a:buNone/>
              <a:defRPr sz="9333"/>
            </a:lvl5pPr>
            <a:lvl6pPr marL="10668076" indent="0">
              <a:buNone/>
              <a:defRPr sz="9333"/>
            </a:lvl6pPr>
            <a:lvl7pPr marL="12801691" indent="0">
              <a:buNone/>
              <a:defRPr sz="9333"/>
            </a:lvl7pPr>
            <a:lvl8pPr marL="14935307" indent="0">
              <a:buNone/>
              <a:defRPr sz="9333"/>
            </a:lvl8pPr>
            <a:lvl9pPr marL="17068922" indent="0">
              <a:buNone/>
              <a:defRPr sz="9333"/>
            </a:lvl9pPr>
          </a:lstStyle>
          <a:p>
            <a:r>
              <a:rPr lang="en-US" dirty="0"/>
              <a:t>Click icon to add picture</a:t>
            </a:r>
          </a:p>
        </p:txBody>
      </p:sp>
      <p:sp>
        <p:nvSpPr>
          <p:cNvPr id="4" name="Text Placeholder 3"/>
          <p:cNvSpPr>
            <a:spLocks noGrp="1"/>
          </p:cNvSpPr>
          <p:nvPr>
            <p:ph type="body" sz="half" idx="2"/>
          </p:nvPr>
        </p:nvSpPr>
        <p:spPr>
          <a:xfrm>
            <a:off x="2947678" y="9601200"/>
            <a:ext cx="13802256" cy="17787411"/>
          </a:xfrm>
        </p:spPr>
        <p:txBody>
          <a:bodyPr/>
          <a:lstStyle>
            <a:lvl1pPr marL="0" indent="0">
              <a:buNone/>
              <a:defRPr sz="7467"/>
            </a:lvl1pPr>
            <a:lvl2pPr marL="2133615" indent="0">
              <a:buNone/>
              <a:defRPr sz="6533"/>
            </a:lvl2pPr>
            <a:lvl3pPr marL="4267230" indent="0">
              <a:buNone/>
              <a:defRPr sz="5600"/>
            </a:lvl3pPr>
            <a:lvl4pPr marL="6400846" indent="0">
              <a:buNone/>
              <a:defRPr sz="4667"/>
            </a:lvl4pPr>
            <a:lvl5pPr marL="8534461" indent="0">
              <a:buNone/>
              <a:defRPr sz="4667"/>
            </a:lvl5pPr>
            <a:lvl6pPr marL="10668076" indent="0">
              <a:buNone/>
              <a:defRPr sz="4667"/>
            </a:lvl6pPr>
            <a:lvl7pPr marL="12801691" indent="0">
              <a:buNone/>
              <a:defRPr sz="4667"/>
            </a:lvl7pPr>
            <a:lvl8pPr marL="14935307" indent="0">
              <a:buNone/>
              <a:defRPr sz="4667"/>
            </a:lvl8pPr>
            <a:lvl9pPr marL="17068922" indent="0">
              <a:buNone/>
              <a:defRPr sz="4667"/>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7476A5AF-40DC-49D3-A039-8E1E1AE1DE70}" type="slidenum">
              <a:rPr lang="en-US" altLang="en-US" smtClean="0"/>
              <a:pPr/>
              <a:t>‹#›</a:t>
            </a:fld>
            <a:endParaRPr lang="en-US" altLang="en-US" dirty="0"/>
          </a:p>
        </p:txBody>
      </p:sp>
    </p:spTree>
    <p:extLst>
      <p:ext uri="{BB962C8B-B14F-4D97-AF65-F5344CB8AC3E}">
        <p14:creationId xmlns:p14="http://schemas.microsoft.com/office/powerpoint/2010/main" val="3893440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104" y="1703924"/>
            <a:ext cx="3691003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104" y="8519583"/>
            <a:ext cx="36910030" cy="203062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104" y="29662974"/>
            <a:ext cx="9628704" cy="1703917"/>
          </a:xfrm>
          <a:prstGeom prst="rect">
            <a:avLst/>
          </a:prstGeom>
        </p:spPr>
        <p:txBody>
          <a:bodyPr vert="horz" lIns="91440" tIns="45720" rIns="91440" bIns="45720" rtlCol="0" anchor="ctr"/>
          <a:lstStyle>
            <a:lvl1pPr algn="l">
              <a:defRPr sz="56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14175592" y="29662974"/>
            <a:ext cx="14443055" cy="1703917"/>
          </a:xfrm>
          <a:prstGeom prst="rect">
            <a:avLst/>
          </a:prstGeom>
        </p:spPr>
        <p:txBody>
          <a:bodyPr vert="horz" lIns="91440" tIns="45720" rIns="91440" bIns="45720" rtlCol="0" anchor="ctr"/>
          <a:lstStyle>
            <a:lvl1pPr algn="ctr">
              <a:defRPr sz="56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30223430" y="29662974"/>
            <a:ext cx="9628704" cy="1703917"/>
          </a:xfrm>
          <a:prstGeom prst="rect">
            <a:avLst/>
          </a:prstGeom>
        </p:spPr>
        <p:txBody>
          <a:bodyPr vert="horz" lIns="91440" tIns="45720" rIns="91440" bIns="45720" rtlCol="0" anchor="ctr"/>
          <a:lstStyle>
            <a:lvl1pPr algn="r">
              <a:defRPr sz="5600">
                <a:solidFill>
                  <a:schemeClr val="tx1">
                    <a:tint val="75000"/>
                  </a:schemeClr>
                </a:solidFill>
              </a:defRPr>
            </a:lvl1pPr>
          </a:lstStyle>
          <a:p>
            <a:fld id="{AF9E4BF6-BD0C-4FC0-94AA-9B6874563DCF}" type="slidenum">
              <a:rPr lang="en-US" altLang="en-US" smtClean="0"/>
              <a:pPr/>
              <a:t>‹#›</a:t>
            </a:fld>
            <a:endParaRPr lang="en-US" altLang="en-US" dirty="0"/>
          </a:p>
        </p:txBody>
      </p:sp>
    </p:spTree>
    <p:extLst>
      <p:ext uri="{BB962C8B-B14F-4D97-AF65-F5344CB8AC3E}">
        <p14:creationId xmlns:p14="http://schemas.microsoft.com/office/powerpoint/2010/main" val="383416213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4267230" rtl="0" eaLnBrk="1" latinLnBrk="0" hangingPunct="1">
        <a:lnSpc>
          <a:spcPct val="90000"/>
        </a:lnSpc>
        <a:spcBef>
          <a:spcPct val="0"/>
        </a:spcBef>
        <a:buNone/>
        <a:defRPr sz="20533" kern="1200">
          <a:solidFill>
            <a:schemeClr val="tx1"/>
          </a:solidFill>
          <a:latin typeface="+mj-lt"/>
          <a:ea typeface="+mj-ea"/>
          <a:cs typeface="+mj-cs"/>
        </a:defRPr>
      </a:lvl1pPr>
    </p:titleStyle>
    <p:bodyStyle>
      <a:lvl1pPr marL="1066808" indent="-1066808" algn="l" defTabSz="4267230" rtl="0" eaLnBrk="1" latinLnBrk="0" hangingPunct="1">
        <a:lnSpc>
          <a:spcPct val="90000"/>
        </a:lnSpc>
        <a:spcBef>
          <a:spcPts val="4667"/>
        </a:spcBef>
        <a:buFont typeface="Arial" panose="020B0604020202020204" pitchFamily="34" charset="0"/>
        <a:buChar char="•"/>
        <a:defRPr sz="13067" kern="1200">
          <a:solidFill>
            <a:schemeClr val="tx1"/>
          </a:solidFill>
          <a:latin typeface="+mn-lt"/>
          <a:ea typeface="+mn-ea"/>
          <a:cs typeface="+mn-cs"/>
        </a:defRPr>
      </a:lvl1pPr>
      <a:lvl2pPr marL="3200423" indent="-1066808" algn="l" defTabSz="4267230" rtl="0" eaLnBrk="1" latinLnBrk="0" hangingPunct="1">
        <a:lnSpc>
          <a:spcPct val="90000"/>
        </a:lnSpc>
        <a:spcBef>
          <a:spcPts val="2333"/>
        </a:spcBef>
        <a:buFont typeface="Arial" panose="020B0604020202020204" pitchFamily="34" charset="0"/>
        <a:buChar char="•"/>
        <a:defRPr sz="11200" kern="1200">
          <a:solidFill>
            <a:schemeClr val="tx1"/>
          </a:solidFill>
          <a:latin typeface="+mn-lt"/>
          <a:ea typeface="+mn-ea"/>
          <a:cs typeface="+mn-cs"/>
        </a:defRPr>
      </a:lvl2pPr>
      <a:lvl3pPr marL="5334038" indent="-1066808" algn="l" defTabSz="4267230" rtl="0" eaLnBrk="1" latinLnBrk="0" hangingPunct="1">
        <a:lnSpc>
          <a:spcPct val="90000"/>
        </a:lnSpc>
        <a:spcBef>
          <a:spcPts val="2333"/>
        </a:spcBef>
        <a:buFont typeface="Arial" panose="020B0604020202020204" pitchFamily="34" charset="0"/>
        <a:buChar char="•"/>
        <a:defRPr sz="9333" kern="1200">
          <a:solidFill>
            <a:schemeClr val="tx1"/>
          </a:solidFill>
          <a:latin typeface="+mn-lt"/>
          <a:ea typeface="+mn-ea"/>
          <a:cs typeface="+mn-cs"/>
        </a:defRPr>
      </a:lvl3pPr>
      <a:lvl4pPr marL="7467653"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4pPr>
      <a:lvl5pPr marL="960126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5pPr>
      <a:lvl6pPr marL="1173488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6pPr>
      <a:lvl7pPr marL="13868499"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7pPr>
      <a:lvl8pPr marL="16002114"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8pPr>
      <a:lvl9pPr marL="18135730" indent="-1066808" algn="l" defTabSz="4267230" rtl="0" eaLnBrk="1" latinLnBrk="0" hangingPunct="1">
        <a:lnSpc>
          <a:spcPct val="90000"/>
        </a:lnSpc>
        <a:spcBef>
          <a:spcPts val="2333"/>
        </a:spcBef>
        <a:buFont typeface="Arial" panose="020B0604020202020204" pitchFamily="34" charset="0"/>
        <a:buChar char="•"/>
        <a:defRPr sz="8400" kern="1200">
          <a:solidFill>
            <a:schemeClr val="tx1"/>
          </a:solidFill>
          <a:latin typeface="+mn-lt"/>
          <a:ea typeface="+mn-ea"/>
          <a:cs typeface="+mn-cs"/>
        </a:defRPr>
      </a:lvl9pPr>
    </p:bodyStyle>
    <p:otherStyle>
      <a:defPPr>
        <a:defRPr lang="en-US"/>
      </a:defPPr>
      <a:lvl1pPr marL="0" algn="l" defTabSz="4267230" rtl="0" eaLnBrk="1" latinLnBrk="0" hangingPunct="1">
        <a:defRPr sz="8400" kern="1200">
          <a:solidFill>
            <a:schemeClr val="tx1"/>
          </a:solidFill>
          <a:latin typeface="+mn-lt"/>
          <a:ea typeface="+mn-ea"/>
          <a:cs typeface="+mn-cs"/>
        </a:defRPr>
      </a:lvl1pPr>
      <a:lvl2pPr marL="2133615" algn="l" defTabSz="4267230" rtl="0" eaLnBrk="1" latinLnBrk="0" hangingPunct="1">
        <a:defRPr sz="8400" kern="1200">
          <a:solidFill>
            <a:schemeClr val="tx1"/>
          </a:solidFill>
          <a:latin typeface="+mn-lt"/>
          <a:ea typeface="+mn-ea"/>
          <a:cs typeface="+mn-cs"/>
        </a:defRPr>
      </a:lvl2pPr>
      <a:lvl3pPr marL="4267230" algn="l" defTabSz="4267230" rtl="0" eaLnBrk="1" latinLnBrk="0" hangingPunct="1">
        <a:defRPr sz="8400" kern="1200">
          <a:solidFill>
            <a:schemeClr val="tx1"/>
          </a:solidFill>
          <a:latin typeface="+mn-lt"/>
          <a:ea typeface="+mn-ea"/>
          <a:cs typeface="+mn-cs"/>
        </a:defRPr>
      </a:lvl3pPr>
      <a:lvl4pPr marL="6400846" algn="l" defTabSz="4267230" rtl="0" eaLnBrk="1" latinLnBrk="0" hangingPunct="1">
        <a:defRPr sz="8400" kern="1200">
          <a:solidFill>
            <a:schemeClr val="tx1"/>
          </a:solidFill>
          <a:latin typeface="+mn-lt"/>
          <a:ea typeface="+mn-ea"/>
          <a:cs typeface="+mn-cs"/>
        </a:defRPr>
      </a:lvl4pPr>
      <a:lvl5pPr marL="8534461" algn="l" defTabSz="4267230" rtl="0" eaLnBrk="1" latinLnBrk="0" hangingPunct="1">
        <a:defRPr sz="8400" kern="1200">
          <a:solidFill>
            <a:schemeClr val="tx1"/>
          </a:solidFill>
          <a:latin typeface="+mn-lt"/>
          <a:ea typeface="+mn-ea"/>
          <a:cs typeface="+mn-cs"/>
        </a:defRPr>
      </a:lvl5pPr>
      <a:lvl6pPr marL="10668076" algn="l" defTabSz="4267230" rtl="0" eaLnBrk="1" latinLnBrk="0" hangingPunct="1">
        <a:defRPr sz="8400" kern="1200">
          <a:solidFill>
            <a:schemeClr val="tx1"/>
          </a:solidFill>
          <a:latin typeface="+mn-lt"/>
          <a:ea typeface="+mn-ea"/>
          <a:cs typeface="+mn-cs"/>
        </a:defRPr>
      </a:lvl6pPr>
      <a:lvl7pPr marL="12801691" algn="l" defTabSz="4267230" rtl="0" eaLnBrk="1" latinLnBrk="0" hangingPunct="1">
        <a:defRPr sz="8400" kern="1200">
          <a:solidFill>
            <a:schemeClr val="tx1"/>
          </a:solidFill>
          <a:latin typeface="+mn-lt"/>
          <a:ea typeface="+mn-ea"/>
          <a:cs typeface="+mn-cs"/>
        </a:defRPr>
      </a:lvl7pPr>
      <a:lvl8pPr marL="14935307" algn="l" defTabSz="4267230" rtl="0" eaLnBrk="1" latinLnBrk="0" hangingPunct="1">
        <a:defRPr sz="8400" kern="1200">
          <a:solidFill>
            <a:schemeClr val="tx1"/>
          </a:solidFill>
          <a:latin typeface="+mn-lt"/>
          <a:ea typeface="+mn-ea"/>
          <a:cs typeface="+mn-cs"/>
        </a:defRPr>
      </a:lvl8pPr>
      <a:lvl9pPr marL="17068922" algn="l" defTabSz="4267230" rtl="0" eaLnBrk="1" latinLnBrk="0" hangingPunct="1">
        <a:defRPr sz="8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2832">
              <a:srgbClr val="C8DDF1"/>
            </a:gs>
            <a:gs pos="62818">
              <a:srgbClr val="C8DDF1"/>
            </a:gs>
            <a:gs pos="62846">
              <a:srgbClr val="C8DDF1"/>
            </a:gs>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 name="Rectangle 24"/>
          <p:cNvSpPr/>
          <p:nvPr/>
        </p:nvSpPr>
        <p:spPr>
          <a:xfrm>
            <a:off x="0" y="1"/>
            <a:ext cx="42794238" cy="8468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6" tIns="37148" rIns="74296" bIns="37148" numCol="1" spcCol="0" rtlCol="0" fromWordArt="0" anchor="ctr" anchorCtr="0" forceAA="0" compatLnSpc="1">
            <a:prstTxWarp prst="textNoShape">
              <a:avLst/>
            </a:prstTxWarp>
            <a:noAutofit/>
          </a:bodyPr>
          <a:lstStyle/>
          <a:p>
            <a:pPr algn="ctr"/>
            <a:endParaRPr lang="en-US" sz="1268" dirty="0"/>
          </a:p>
        </p:txBody>
      </p:sp>
      <p:sp>
        <p:nvSpPr>
          <p:cNvPr id="2050" name="Rectangle 2"/>
          <p:cNvSpPr>
            <a:spLocks noGrp="1"/>
          </p:cNvSpPr>
          <p:nvPr>
            <p:ph type="title"/>
          </p:nvPr>
        </p:nvSpPr>
        <p:spPr>
          <a:xfrm>
            <a:off x="1337320" y="685800"/>
            <a:ext cx="40119598" cy="8328661"/>
          </a:xfrm>
        </p:spPr>
        <p:txBody>
          <a:bodyPr>
            <a:normAutofit/>
          </a:bodyPr>
          <a:lstStyle/>
          <a:p>
            <a:pPr algn="ctr">
              <a:spcAft>
                <a:spcPts val="914"/>
              </a:spcAft>
            </a:pPr>
            <a:r>
              <a:rPr lang="en-US" altLang="en-US" sz="8190" b="1" dirty="0">
                <a:latin typeface="Calibri" panose="020F0502020204030204" pitchFamily="34" charset="0"/>
                <a:ea typeface="ＭＳ Ｐゴシック" panose="020B0600070205080204" pitchFamily="34" charset="-128"/>
              </a:rPr>
              <a:t>Use of bictegravir/emtricitabine/tenofovir alafenamide (B/F/TAF) </a:t>
            </a:r>
            <a:br>
              <a:rPr lang="en-US" altLang="en-US" sz="8190" b="1" dirty="0">
                <a:latin typeface="Calibri" panose="020F0502020204030204" pitchFamily="34" charset="0"/>
                <a:ea typeface="ＭＳ Ｐゴシック" panose="020B0600070205080204" pitchFamily="34" charset="-128"/>
              </a:rPr>
            </a:br>
            <a:r>
              <a:rPr lang="en-US" altLang="en-US" sz="8190" b="1" dirty="0">
                <a:latin typeface="Calibri" panose="020F0502020204030204" pitchFamily="34" charset="0"/>
                <a:ea typeface="ＭＳ Ｐゴシック" panose="020B0600070205080204" pitchFamily="34" charset="-128"/>
              </a:rPr>
              <a:t>beyond the presence of the M184V mutation</a:t>
            </a:r>
            <a:br>
              <a:rPr lang="en-US" altLang="en-US" sz="4388" b="1" dirty="0">
                <a:latin typeface="Calibri" panose="020F0502020204030204" pitchFamily="34" charset="0"/>
                <a:ea typeface="ＭＳ Ｐゴシック" panose="020B0600070205080204" pitchFamily="34" charset="-128"/>
              </a:rPr>
            </a:br>
            <a:r>
              <a:rPr lang="en-US" altLang="en-US" sz="5850" dirty="0">
                <a:latin typeface="Calibri" panose="020F0502020204030204" pitchFamily="34" charset="0"/>
                <a:ea typeface="ＭＳ Ｐゴシック" panose="020B0600070205080204" pitchFamily="34" charset="-128"/>
              </a:rPr>
              <a:t>Kayla M. Natali, PharmD, BCIDP, AAHIVP</a:t>
            </a:r>
            <a:r>
              <a:rPr lang="en-US" altLang="en-US" sz="5850" baseline="30000" dirty="0">
                <a:latin typeface="Calibri" panose="020F0502020204030204" pitchFamily="34" charset="0"/>
                <a:ea typeface="ＭＳ Ｐゴシック" panose="020B0600070205080204" pitchFamily="34" charset="-128"/>
              </a:rPr>
              <a:t>1,</a:t>
            </a:r>
            <a:r>
              <a:rPr lang="en-US" altLang="en-US" sz="5850" dirty="0">
                <a:latin typeface="Calibri" panose="020F0502020204030204" pitchFamily="34" charset="0"/>
                <a:ea typeface="ＭＳ Ｐゴシック" panose="020B0600070205080204" pitchFamily="34" charset="-128"/>
              </a:rPr>
              <a:t>, Humberto R. Jimenez, PharmD, BCPS, AAHIVP</a:t>
            </a:r>
            <a:r>
              <a:rPr lang="en-US" altLang="en-US" sz="5850" baseline="30000" dirty="0">
                <a:latin typeface="Calibri" panose="020F0502020204030204" pitchFamily="34" charset="0"/>
                <a:ea typeface="ＭＳ Ｐゴシック" panose="020B0600070205080204" pitchFamily="34" charset="-128"/>
              </a:rPr>
              <a:t>2,3</a:t>
            </a:r>
            <a:r>
              <a:rPr lang="en-US" altLang="en-US" sz="5850" dirty="0">
                <a:latin typeface="Calibri" panose="020F0502020204030204" pitchFamily="34" charset="0"/>
                <a:ea typeface="ＭＳ Ｐゴシック" panose="020B0600070205080204" pitchFamily="34" charset="-128"/>
              </a:rPr>
              <a:t>,  Aliya Khasanova</a:t>
            </a:r>
            <a:r>
              <a:rPr lang="en-US" altLang="en-US" sz="5850" baseline="30000" dirty="0">
                <a:latin typeface="Calibri" panose="020F0502020204030204" pitchFamily="34" charset="0"/>
                <a:ea typeface="ＭＳ Ｐゴシック" panose="020B0600070205080204" pitchFamily="34" charset="-128"/>
              </a:rPr>
              <a:t>4</a:t>
            </a:r>
            <a:r>
              <a:rPr lang="en-US" altLang="en-US" sz="5850" dirty="0">
                <a:latin typeface="Calibri" panose="020F0502020204030204" pitchFamily="34" charset="0"/>
                <a:ea typeface="ＭＳ Ｐゴシック" panose="020B0600070205080204" pitchFamily="34" charset="-128"/>
              </a:rPr>
              <a:t>, Jihad Slim, MD</a:t>
            </a:r>
            <a:r>
              <a:rPr lang="en-US" altLang="en-US" sz="5850" baseline="30000" dirty="0">
                <a:latin typeface="Calibri" panose="020F0502020204030204" pitchFamily="34" charset="0"/>
                <a:ea typeface="ＭＳ Ｐゴシック" panose="020B0600070205080204" pitchFamily="34" charset="-128"/>
              </a:rPr>
              <a:t>5</a:t>
            </a:r>
            <a:br>
              <a:rPr lang="en-US" altLang="en-US" sz="5850" baseline="30000" dirty="0">
                <a:latin typeface="Calibri" panose="020F0502020204030204" pitchFamily="34" charset="0"/>
                <a:ea typeface="ＭＳ Ｐゴシック" panose="020B0600070205080204" pitchFamily="34" charset="-128"/>
              </a:rPr>
            </a:br>
            <a:br>
              <a:rPr lang="en-US" altLang="en-US" sz="2145" b="1"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1</a:t>
            </a:r>
            <a:r>
              <a:rPr lang="en-US" altLang="en-US" sz="3900" dirty="0">
                <a:latin typeface="Calibri" panose="020F0502020204030204" pitchFamily="34" charset="0"/>
                <a:ea typeface="ＭＳ Ｐゴシック" panose="020B0600070205080204" pitchFamily="34" charset="-128"/>
              </a:rPr>
              <a:t>Saint Michael’s Medical Center, Department of Pharmacy Services,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2</a:t>
            </a:r>
            <a:r>
              <a:rPr lang="en-US" altLang="en-US" sz="3900" dirty="0">
                <a:latin typeface="Calibri" panose="020F0502020204030204" pitchFamily="34" charset="0"/>
                <a:ea typeface="ＭＳ Ｐゴシック" panose="020B0600070205080204" pitchFamily="34" charset="-128"/>
              </a:rPr>
              <a:t>Ernest Mario School of Pharmacy, Rutgers, the State University of New Jersey, Piscataway,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3</a:t>
            </a:r>
            <a:r>
              <a:rPr lang="en-US" altLang="en-US" sz="3900" dirty="0">
                <a:latin typeface="Calibri" panose="020F0502020204030204" pitchFamily="34" charset="0"/>
                <a:ea typeface="ＭＳ Ｐゴシック" panose="020B0600070205080204" pitchFamily="34" charset="-128"/>
              </a:rPr>
              <a:t>St. Joseph’s University Medical Center, Department of Pharmacy Services, Paterson,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4</a:t>
            </a:r>
            <a:r>
              <a:rPr lang="en-US" altLang="en-US" sz="3900" dirty="0">
                <a:latin typeface="Calibri" panose="020F0502020204030204" pitchFamily="34" charset="0"/>
                <a:ea typeface="ＭＳ Ｐゴシック" panose="020B0600070205080204" pitchFamily="34" charset="-128"/>
              </a:rPr>
              <a:t>Saint Michael’s Medical Center, Medical Education Department, Newark, NJ</a:t>
            </a:r>
            <a:br>
              <a:rPr lang="en-US" altLang="en-US" sz="3900" dirty="0">
                <a:latin typeface="Calibri" panose="020F0502020204030204" pitchFamily="34" charset="0"/>
                <a:ea typeface="ＭＳ Ｐゴシック" panose="020B0600070205080204" pitchFamily="34" charset="-128"/>
              </a:rPr>
            </a:br>
            <a:r>
              <a:rPr lang="en-US" altLang="en-US" sz="3900" baseline="30000" dirty="0">
                <a:latin typeface="Calibri" panose="020F0502020204030204" pitchFamily="34" charset="0"/>
                <a:ea typeface="ＭＳ Ｐゴシック" panose="020B0600070205080204" pitchFamily="34" charset="-128"/>
              </a:rPr>
              <a:t>5</a:t>
            </a:r>
            <a:r>
              <a:rPr lang="en-US" altLang="en-US" sz="3900" dirty="0">
                <a:latin typeface="Calibri" panose="020F0502020204030204" pitchFamily="34" charset="0"/>
                <a:ea typeface="ＭＳ Ｐゴシック" panose="020B0600070205080204" pitchFamily="34" charset="-128"/>
              </a:rPr>
              <a:t>Saint Michael’s Medical Center, Division of Infectious Diseases, Newark, NJ</a:t>
            </a:r>
            <a:br>
              <a:rPr lang="en-US" altLang="en-US" sz="4204" b="1" dirty="0">
                <a:latin typeface="Arial" panose="020B0604020202020204" pitchFamily="34" charset="0"/>
                <a:ea typeface="ＭＳ Ｐゴシック" panose="020B0600070205080204" pitchFamily="34" charset="-128"/>
              </a:rPr>
            </a:br>
            <a:endParaRPr lang="en-US" altLang="en-US" sz="3656" dirty="0">
              <a:latin typeface="Arial" panose="020B0604020202020204" pitchFamily="34" charset="0"/>
              <a:ea typeface="ＭＳ Ｐゴシック" panose="020B0600070205080204" pitchFamily="34" charset="-128"/>
            </a:endParaRPr>
          </a:p>
        </p:txBody>
      </p:sp>
      <p:sp>
        <p:nvSpPr>
          <p:cNvPr id="15" name="Rectangle 14"/>
          <p:cNvSpPr/>
          <p:nvPr/>
        </p:nvSpPr>
        <p:spPr>
          <a:xfrm>
            <a:off x="32524230" y="29988808"/>
            <a:ext cx="9803917" cy="1938992"/>
          </a:xfrm>
          <a:prstGeom prst="rect">
            <a:avLst/>
          </a:prstGeom>
        </p:spPr>
        <p:txBody>
          <a:bodyPr wrap="square">
            <a:spAutoFit/>
          </a:bodyPr>
          <a:lstStyle/>
          <a:p>
            <a:pPr eaLnBrk="1" hangingPunct="1"/>
            <a:r>
              <a:rPr lang="en-US" altLang="en-US" sz="2000" dirty="0">
                <a:latin typeface="Calibri" panose="020F0502020204030204" pitchFamily="34" charset="0"/>
                <a:ea typeface="ＭＳ Ｐゴシック" panose="020B0600070205080204" pitchFamily="34" charset="-128"/>
              </a:rPr>
              <a:t>Authors of this presentation have the following to disclose concerning possible financial or personal relationships with commercial entities that may have a direct or indirect interest in the subject matter of this presentation: Kayla M. Natali-nothing to disclose; Humberto R. Jimenez- Speaker’s bureau, Gilead Sciences, Inc.; Aliya Khasanova-nothing to disclose; Jihad Slim- Speaker’s bureau, advisor, and received research grants from Gilead Sciences, Inc., AbbVie Inc., Merck &amp; Co., Inc., Viiv Healthcare Limited, and Janssen Pharmaceuticals, Inc. </a:t>
            </a:r>
          </a:p>
        </p:txBody>
      </p:sp>
      <p:sp>
        <p:nvSpPr>
          <p:cNvPr id="24" name="TextBox 23"/>
          <p:cNvSpPr txBox="1"/>
          <p:nvPr/>
        </p:nvSpPr>
        <p:spPr>
          <a:xfrm>
            <a:off x="315755" y="457200"/>
            <a:ext cx="2717163" cy="842538"/>
          </a:xfrm>
          <a:prstGeom prst="rect">
            <a:avLst/>
          </a:prstGeom>
          <a:noFill/>
        </p:spPr>
        <p:txBody>
          <a:bodyPr wrap="square" rtlCol="0">
            <a:spAutoFit/>
          </a:bodyPr>
          <a:lstStyle/>
          <a:p>
            <a:r>
              <a:rPr lang="en-US" sz="4875" dirty="0"/>
              <a:t>PEB0252</a:t>
            </a:r>
          </a:p>
        </p:txBody>
      </p:sp>
      <p:sp>
        <p:nvSpPr>
          <p:cNvPr id="64" name="Rectangle 5"/>
          <p:cNvSpPr>
            <a:spLocks noChangeArrowheads="1"/>
          </p:cNvSpPr>
          <p:nvPr/>
        </p:nvSpPr>
        <p:spPr bwMode="auto">
          <a:xfrm>
            <a:off x="399534" y="9870347"/>
            <a:ext cx="9783602" cy="7724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altLang="ja-JP" sz="3200" dirty="0">
                <a:latin typeface="+mn-lt"/>
                <a:cs typeface="Arial" panose="020B0604020202020204" pitchFamily="34" charset="0"/>
              </a:rPr>
              <a:t>B/F/TAF is the first fixed-dose combination tablet to contain both a 2</a:t>
            </a:r>
            <a:r>
              <a:rPr lang="en-US" altLang="ja-JP" sz="3200" baseline="30000" dirty="0">
                <a:latin typeface="+mn-lt"/>
                <a:cs typeface="Arial" panose="020B0604020202020204" pitchFamily="34" charset="0"/>
              </a:rPr>
              <a:t>nd</a:t>
            </a:r>
            <a:r>
              <a:rPr lang="en-US" altLang="ja-JP" sz="3200" dirty="0">
                <a:latin typeface="+mn-lt"/>
                <a:cs typeface="Arial" panose="020B0604020202020204" pitchFamily="34" charset="0"/>
              </a:rPr>
              <a:t> generation integrase strand transfer inhibitor (INSTI) and tenofovir alafenamide (TAF)</a:t>
            </a:r>
          </a:p>
          <a:p>
            <a:pPr>
              <a:lnSpc>
                <a:spcPct val="90000"/>
              </a:lnSpc>
              <a:spcBef>
                <a:spcPts val="914"/>
              </a:spcBef>
              <a:buClr>
                <a:srgbClr val="008080"/>
              </a:buClr>
            </a:pPr>
            <a:r>
              <a:rPr lang="en-US" altLang="ja-JP" sz="3200" dirty="0">
                <a:latin typeface="+mn-lt"/>
                <a:cs typeface="Arial" panose="020B0604020202020204" pitchFamily="34" charset="0"/>
              </a:rPr>
              <a:t>Due to its favorable safety and efficacy profile, B/F/TAF has become a popular treatment option for persons living with HIV (PWH)</a:t>
            </a:r>
          </a:p>
          <a:p>
            <a:pPr>
              <a:lnSpc>
                <a:spcPct val="90000"/>
              </a:lnSpc>
              <a:spcBef>
                <a:spcPts val="914"/>
              </a:spcBef>
              <a:buClr>
                <a:srgbClr val="008080"/>
              </a:buClr>
            </a:pPr>
            <a:r>
              <a:rPr lang="en-US" altLang="ja-JP" sz="3200" dirty="0">
                <a:latin typeface="+mn-lt"/>
                <a:cs typeface="Arial" panose="020B0604020202020204" pitchFamily="34" charset="0"/>
              </a:rPr>
              <a:t>Historically, patients with </a:t>
            </a:r>
            <a:r>
              <a:rPr lang="en-US" altLang="ja-JP" sz="3200" dirty="0">
                <a:latin typeface="Calibri" panose="020F0502020204030204" pitchFamily="34" charset="0"/>
                <a:cs typeface="Calibri" panose="020F0502020204030204" pitchFamily="34" charset="0"/>
              </a:rPr>
              <a:t>nucleoside reverse transcriptase inhibitor (</a:t>
            </a:r>
            <a:r>
              <a:rPr lang="en-US" altLang="ja-JP" sz="3200" dirty="0">
                <a:latin typeface="+mn-lt"/>
                <a:cs typeface="Arial" panose="020B0604020202020204" pitchFamily="34" charset="0"/>
              </a:rPr>
              <a:t>NRTI) mutations were placed on four-drug, NRTI-retaining regimens or two-drug, NRTI-sparing regimens</a:t>
            </a:r>
          </a:p>
          <a:p>
            <a:pPr>
              <a:lnSpc>
                <a:spcPct val="90000"/>
              </a:lnSpc>
              <a:spcBef>
                <a:spcPts val="914"/>
              </a:spcBef>
              <a:buClr>
                <a:srgbClr val="008080"/>
              </a:buClr>
            </a:pPr>
            <a:r>
              <a:rPr lang="en-US" altLang="ja-JP" sz="3200" dirty="0">
                <a:latin typeface="+mn-lt"/>
                <a:cs typeface="Arial" panose="020B0604020202020204" pitchFamily="34" charset="0"/>
              </a:rPr>
              <a:t>Recently, data has emerged supporting the use of 2</a:t>
            </a:r>
            <a:r>
              <a:rPr lang="en-US" altLang="ja-JP" sz="3200" baseline="30000" dirty="0">
                <a:latin typeface="+mn-lt"/>
                <a:cs typeface="Arial" panose="020B0604020202020204" pitchFamily="34" charset="0"/>
              </a:rPr>
              <a:t>nd</a:t>
            </a:r>
            <a:r>
              <a:rPr lang="en-US" altLang="ja-JP" sz="3200" dirty="0">
                <a:latin typeface="+mn-lt"/>
                <a:cs typeface="Arial" panose="020B0604020202020204" pitchFamily="34" charset="0"/>
              </a:rPr>
              <a:t> generation INSTIs with tenofovir/FTC in the setting of the M184V mutation alone</a:t>
            </a:r>
          </a:p>
          <a:p>
            <a:pPr>
              <a:lnSpc>
                <a:spcPct val="90000"/>
              </a:lnSpc>
              <a:spcBef>
                <a:spcPts val="914"/>
              </a:spcBef>
              <a:buClr>
                <a:srgbClr val="008080"/>
              </a:buClr>
            </a:pPr>
            <a:r>
              <a:rPr lang="en-US" altLang="ja-JP" sz="3200" dirty="0">
                <a:latin typeface="+mn-lt"/>
                <a:cs typeface="Arial" panose="020B0604020202020204" pitchFamily="34" charset="0"/>
              </a:rPr>
              <a:t>There is a paucity of data, however, evaluating the use of BIC/TAF/FTC in the setting of M184V plus other NRTI or INSTI mutations</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sp>
        <p:nvSpPr>
          <p:cNvPr id="2062" name="TextBox 2061"/>
          <p:cNvSpPr txBox="1"/>
          <p:nvPr/>
        </p:nvSpPr>
        <p:spPr>
          <a:xfrm>
            <a:off x="32657347" y="21639478"/>
            <a:ext cx="9747517" cy="3046988"/>
          </a:xfrm>
          <a:prstGeom prst="rect">
            <a:avLst/>
          </a:prstGeom>
          <a:noFill/>
        </p:spPr>
        <p:txBody>
          <a:bodyPr wrap="square" rtlCol="0">
            <a:spAutoFit/>
          </a:bodyPr>
          <a:lstStyle/>
          <a:p>
            <a:r>
              <a:rPr lang="en-US" sz="3200" dirty="0"/>
              <a:t>While the results of this study are promising that virologic suppression can be maintained in patients switched to B/F/TAF with baseline M184V plus other NRTI or INSTI mutations, it is critical to have long term follow-up and a larger sample size before generalizing its use in these patients. </a:t>
            </a:r>
          </a:p>
        </p:txBody>
      </p:sp>
      <p:sp>
        <p:nvSpPr>
          <p:cNvPr id="70" name="Text Box 4736"/>
          <p:cNvSpPr txBox="1">
            <a:spLocks noChangeArrowheads="1"/>
          </p:cNvSpPr>
          <p:nvPr/>
        </p:nvSpPr>
        <p:spPr bwMode="auto">
          <a:xfrm>
            <a:off x="399534" y="8726387"/>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BACKGROUND</a:t>
            </a:r>
          </a:p>
        </p:txBody>
      </p:sp>
      <p:sp>
        <p:nvSpPr>
          <p:cNvPr id="71" name="Text Box 4735"/>
          <p:cNvSpPr txBox="1">
            <a:spLocks noChangeArrowheads="1"/>
          </p:cNvSpPr>
          <p:nvPr/>
        </p:nvSpPr>
        <p:spPr bwMode="auto">
          <a:xfrm>
            <a:off x="32600947" y="8721036"/>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DISCUSSION</a:t>
            </a:r>
          </a:p>
        </p:txBody>
      </p:sp>
      <p:sp>
        <p:nvSpPr>
          <p:cNvPr id="72" name="Text Box 4735"/>
          <p:cNvSpPr txBox="1">
            <a:spLocks noChangeArrowheads="1"/>
          </p:cNvSpPr>
          <p:nvPr/>
        </p:nvSpPr>
        <p:spPr bwMode="auto">
          <a:xfrm>
            <a:off x="32544548" y="28978853"/>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DISCLOSURES</a:t>
            </a:r>
          </a:p>
        </p:txBody>
      </p:sp>
      <p:sp>
        <p:nvSpPr>
          <p:cNvPr id="73" name="Text Box 4735"/>
          <p:cNvSpPr txBox="1">
            <a:spLocks noChangeArrowheads="1"/>
          </p:cNvSpPr>
          <p:nvPr/>
        </p:nvSpPr>
        <p:spPr bwMode="auto">
          <a:xfrm>
            <a:off x="32600946" y="20586490"/>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CONCLUSION</a:t>
            </a:r>
          </a:p>
        </p:txBody>
      </p:sp>
      <p:sp>
        <p:nvSpPr>
          <p:cNvPr id="74" name="Text Box 4736"/>
          <p:cNvSpPr txBox="1">
            <a:spLocks noChangeArrowheads="1"/>
          </p:cNvSpPr>
          <p:nvPr/>
        </p:nvSpPr>
        <p:spPr bwMode="auto">
          <a:xfrm>
            <a:off x="10947315" y="8721036"/>
            <a:ext cx="20899608"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RESULTS</a:t>
            </a:r>
          </a:p>
        </p:txBody>
      </p:sp>
      <p:sp>
        <p:nvSpPr>
          <p:cNvPr id="76" name="Rectangle 5"/>
          <p:cNvSpPr>
            <a:spLocks noChangeArrowheads="1"/>
          </p:cNvSpPr>
          <p:nvPr/>
        </p:nvSpPr>
        <p:spPr bwMode="auto">
          <a:xfrm>
            <a:off x="32657347" y="9827641"/>
            <a:ext cx="9747516" cy="970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sz="3200" dirty="0">
                <a:latin typeface="+mn-lt"/>
              </a:rPr>
              <a:t>Because B/F/TAF is a convenient single tablet regimen, patients and providers may be tempted to use it as a switch regimen in those who may have had resistance in the past and are currently virologically suppressed on a regimen that may require a change due to a drug-drug or drug-food interaction</a:t>
            </a:r>
          </a:p>
          <a:p>
            <a:pPr>
              <a:lnSpc>
                <a:spcPct val="90000"/>
              </a:lnSpc>
              <a:spcBef>
                <a:spcPts val="914"/>
              </a:spcBef>
              <a:buClr>
                <a:srgbClr val="008080"/>
              </a:buClr>
            </a:pPr>
            <a:r>
              <a:rPr lang="en-US" sz="3200" dirty="0">
                <a:latin typeface="+mn-lt"/>
              </a:rPr>
              <a:t>On the contrary, patients and providers may be cautious regarding an ART regimen switch to B/F/TAF, especially in treatment-experienced patients with known resistance</a:t>
            </a:r>
          </a:p>
          <a:p>
            <a:r>
              <a:rPr lang="en-US" sz="3200" dirty="0">
                <a:latin typeface="+mn-lt"/>
              </a:rPr>
              <a:t>Patient-specific ART history and resistance profiles must be carefully reviewed when considering a switch to B/F/TAF in treatment-experienced patients with M184V plus other NRTI or INSTI mutations</a:t>
            </a:r>
          </a:p>
          <a:p>
            <a:r>
              <a:rPr lang="en-US" sz="3200" dirty="0">
                <a:latin typeface="+mn-lt"/>
              </a:rPr>
              <a:t>Literature supporting use of B/F/TAF in the treatment of HIV in patients with M184V and other NRTI mutations is evolving and is reinforced by the results of this study</a:t>
            </a:r>
          </a:p>
          <a:p>
            <a:r>
              <a:rPr lang="en-US" altLang="ja-JP" sz="3200" dirty="0">
                <a:latin typeface="+mn-lt"/>
                <a:cs typeface="Arial" panose="020B0604020202020204" pitchFamily="34" charset="0"/>
              </a:rPr>
              <a:t>Our study is limited to a small sample size and lack of comparator arm (i.e. virologically suppressed patients switched to B/F/TAF without M184V plus other NRTI or INSTI mutation)</a:t>
            </a:r>
            <a:endParaRPr lang="en-US" sz="3200" dirty="0">
              <a:latin typeface="+mn-lt"/>
            </a:endParaRPr>
          </a:p>
          <a:p>
            <a:pPr marL="0" indent="0">
              <a:buNone/>
            </a:pPr>
            <a:endParaRPr lang="en-US" sz="3120" dirty="0">
              <a:latin typeface="+mn-lt"/>
            </a:endParaRPr>
          </a:p>
          <a:p>
            <a:endParaRPr lang="en-US" sz="3120" dirty="0">
              <a:latin typeface="+mn-lt"/>
            </a:endParaRPr>
          </a:p>
        </p:txBody>
      </p:sp>
      <p:sp>
        <p:nvSpPr>
          <p:cNvPr id="78" name="Text Box 4736"/>
          <p:cNvSpPr txBox="1">
            <a:spLocks noChangeArrowheads="1"/>
          </p:cNvSpPr>
          <p:nvPr/>
        </p:nvSpPr>
        <p:spPr bwMode="auto">
          <a:xfrm>
            <a:off x="399534" y="17538463"/>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PURPOSE</a:t>
            </a:r>
          </a:p>
        </p:txBody>
      </p:sp>
      <p:sp>
        <p:nvSpPr>
          <p:cNvPr id="34" name="Text Box 4735">
            <a:extLst>
              <a:ext uri="{FF2B5EF4-FFF2-40B4-BE49-F238E27FC236}">
                <a16:creationId xmlns:a16="http://schemas.microsoft.com/office/drawing/2014/main" id="{213B658A-99BA-4920-A5B0-7CBCCBB36968}"/>
              </a:ext>
            </a:extLst>
          </p:cNvPr>
          <p:cNvSpPr txBox="1">
            <a:spLocks noChangeArrowheads="1"/>
          </p:cNvSpPr>
          <p:nvPr/>
        </p:nvSpPr>
        <p:spPr bwMode="auto">
          <a:xfrm>
            <a:off x="32604939" y="24635453"/>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Calibri" panose="020F0502020204030204" pitchFamily="34" charset="0"/>
                <a:cs typeface="Calibri" panose="020F0502020204030204" pitchFamily="34" charset="0"/>
              </a:rPr>
              <a:t>REFERENCES</a:t>
            </a:r>
          </a:p>
        </p:txBody>
      </p:sp>
      <p:sp>
        <p:nvSpPr>
          <p:cNvPr id="35" name="TextBox 34">
            <a:extLst>
              <a:ext uri="{FF2B5EF4-FFF2-40B4-BE49-F238E27FC236}">
                <a16:creationId xmlns:a16="http://schemas.microsoft.com/office/drawing/2014/main" id="{608D9CDD-7B8C-4684-91C5-90ACAA8441D9}"/>
              </a:ext>
            </a:extLst>
          </p:cNvPr>
          <p:cNvSpPr txBox="1"/>
          <p:nvPr/>
        </p:nvSpPr>
        <p:spPr>
          <a:xfrm>
            <a:off x="32657347" y="25755600"/>
            <a:ext cx="9747517" cy="3499420"/>
          </a:xfrm>
          <a:prstGeom prst="rect">
            <a:avLst/>
          </a:prstGeom>
          <a:noFill/>
        </p:spPr>
        <p:txBody>
          <a:bodyPr wrap="square" rtlCol="0">
            <a:spAutoFit/>
          </a:bodyPr>
          <a:lstStyle/>
          <a:p>
            <a:pPr marL="501491" indent="-501491">
              <a:buFont typeface="+mj-lt"/>
              <a:buAutoNum type="arabicPeriod"/>
            </a:pPr>
            <a:r>
              <a:rPr lang="en-US" dirty="0"/>
              <a:t>Biktarvy [package insert].  Foster City, CA; Gilead Sciences, Inc., 2018.</a:t>
            </a:r>
          </a:p>
          <a:p>
            <a:pPr marL="501491" indent="-501491">
              <a:buFont typeface="+mj-lt"/>
              <a:buAutoNum type="arabicPeriod"/>
            </a:pPr>
            <a:r>
              <a:rPr lang="en-US" dirty="0"/>
              <a:t>DHHS.  Guidelines for use of antiretroviral agents in adults and adolescents with HIV.  Aidsinfo.nih.gov/guidelines/html/1/adult-and-adolescent-arv/16/optimizing-antiretroviral-therapy-in-the-setting-of-virologic-suppression.  Accessed September, 19, 2019. </a:t>
            </a:r>
          </a:p>
          <a:p>
            <a:pPr marL="501491" indent="-501491">
              <a:buFont typeface="+mj-lt"/>
              <a:buAutoNum type="arabicPeriod"/>
            </a:pPr>
            <a:r>
              <a:rPr lang="en-US" dirty="0"/>
              <a:t>Valero P, et al.  Program and abstracts of the 22</a:t>
            </a:r>
            <a:r>
              <a:rPr lang="en-US" baseline="30000" dirty="0"/>
              <a:t>nd</a:t>
            </a:r>
            <a:r>
              <a:rPr lang="en-US" dirty="0"/>
              <a:t> International AIDS Conference; July 23-27, 2018; Amsterdam, the Netherlands.  Abstract TUAB0104.</a:t>
            </a:r>
          </a:p>
          <a:p>
            <a:pPr marL="501491" indent="-501491">
              <a:buFont typeface="+mj-lt"/>
              <a:buAutoNum type="arabicPeriod"/>
            </a:pPr>
            <a:r>
              <a:rPr lang="en-US" dirty="0"/>
              <a:t>Gagliardi R, et al.  Program and abstracts from the 2018 Conference on Retroviruses and Opportunistic Infections; March 4-7, 2018; Boston, Massachusetts.  Abst</a:t>
            </a:r>
          </a:p>
          <a:p>
            <a:pPr marL="501491" indent="-501491">
              <a:buFont typeface="+mj-lt"/>
              <a:buAutoNum type="arabicPeriod"/>
            </a:pPr>
            <a:r>
              <a:rPr lang="en-US" dirty="0"/>
              <a:t>ract 498.</a:t>
            </a:r>
          </a:p>
          <a:p>
            <a:pPr marL="501491" indent="-501491">
              <a:buFont typeface="+mj-lt"/>
              <a:buAutoNum type="arabicPeriod"/>
            </a:pPr>
            <a:r>
              <a:rPr lang="en-US" dirty="0"/>
              <a:t>Andreatta K, et al.  Program and abstracts from the 2018 HIV Glasgow Conference; October 2018; Glasgow, UK.  Abstract P298.</a:t>
            </a:r>
          </a:p>
          <a:p>
            <a:pPr marL="501491" indent="-501491">
              <a:buFont typeface="+mj-lt"/>
              <a:buAutoNum type="arabicPeriod"/>
            </a:pPr>
            <a:endParaRPr lang="en-US" sz="2340" dirty="0"/>
          </a:p>
        </p:txBody>
      </p:sp>
      <p:sp>
        <p:nvSpPr>
          <p:cNvPr id="36" name="Rectangle 5"/>
          <p:cNvSpPr>
            <a:spLocks noChangeArrowheads="1"/>
          </p:cNvSpPr>
          <p:nvPr/>
        </p:nvSpPr>
        <p:spPr bwMode="auto">
          <a:xfrm>
            <a:off x="494516" y="18757663"/>
            <a:ext cx="9783602" cy="155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marL="0" indent="0">
              <a:lnSpc>
                <a:spcPct val="90000"/>
              </a:lnSpc>
              <a:spcBef>
                <a:spcPts val="914"/>
              </a:spcBef>
              <a:buClr>
                <a:srgbClr val="008080"/>
              </a:buClr>
              <a:buNone/>
            </a:pPr>
            <a:r>
              <a:rPr lang="en-US" altLang="ja-JP" sz="3200" dirty="0">
                <a:latin typeface="+mn-lt"/>
                <a:cs typeface="Arial" panose="020B0604020202020204" pitchFamily="34" charset="0"/>
              </a:rPr>
              <a:t>To evaluate virologic response in virologically suppressed, treatment-experienced PWH with baseline M184V plus other NRTI or INSTI mutations.</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sp>
        <p:nvSpPr>
          <p:cNvPr id="37" name="Text Box 4736"/>
          <p:cNvSpPr txBox="1">
            <a:spLocks noChangeArrowheads="1"/>
          </p:cNvSpPr>
          <p:nvPr/>
        </p:nvSpPr>
        <p:spPr bwMode="auto">
          <a:xfrm>
            <a:off x="389374" y="20357863"/>
            <a:ext cx="9803917" cy="891547"/>
          </a:xfrm>
          <a:prstGeom prst="rect">
            <a:avLst/>
          </a:prstGeom>
          <a:solidFill>
            <a:schemeClr val="accent1">
              <a:lumMod val="50000"/>
            </a:schemeClr>
          </a:solidFill>
          <a:ln w="762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lIns="89130" tIns="44566" rIns="89130" bIns="44566"/>
          <a:lstStyle>
            <a:lvl1pPr defTabSz="912813">
              <a:defRPr>
                <a:solidFill>
                  <a:schemeClr val="tx1"/>
                </a:solidFill>
                <a:latin typeface="Arial" panose="020B0604020202020204" pitchFamily="34" charset="0"/>
              </a:defRPr>
            </a:lvl1pPr>
            <a:lvl2pPr marL="460375" defTabSz="912813">
              <a:defRPr>
                <a:solidFill>
                  <a:schemeClr val="tx1"/>
                </a:solidFill>
                <a:latin typeface="Arial" panose="020B0604020202020204" pitchFamily="34" charset="0"/>
              </a:defRPr>
            </a:lvl2pPr>
            <a:lvl3pPr marL="912813" defTabSz="912813">
              <a:defRPr>
                <a:solidFill>
                  <a:schemeClr val="tx1"/>
                </a:solidFill>
                <a:latin typeface="Arial" panose="020B0604020202020204" pitchFamily="34" charset="0"/>
              </a:defRPr>
            </a:lvl3pPr>
            <a:lvl4pPr marL="1373188" defTabSz="912813">
              <a:defRPr>
                <a:solidFill>
                  <a:schemeClr val="tx1"/>
                </a:solidFill>
                <a:latin typeface="Arial" panose="020B0604020202020204" pitchFamily="34" charset="0"/>
              </a:defRPr>
            </a:lvl4pPr>
            <a:lvl5pPr marL="1825625" defTabSz="912813">
              <a:defRPr>
                <a:solidFill>
                  <a:schemeClr val="tx1"/>
                </a:solidFill>
                <a:latin typeface="Arial" panose="020B0604020202020204" pitchFamily="34" charset="0"/>
              </a:defRPr>
            </a:lvl5pPr>
            <a:lvl6pPr marL="2282825" defTabSz="912813" fontAlgn="base">
              <a:spcBef>
                <a:spcPct val="0"/>
              </a:spcBef>
              <a:spcAft>
                <a:spcPct val="0"/>
              </a:spcAft>
              <a:defRPr>
                <a:solidFill>
                  <a:schemeClr val="tx1"/>
                </a:solidFill>
                <a:latin typeface="Arial" panose="020B0604020202020204" pitchFamily="34" charset="0"/>
              </a:defRPr>
            </a:lvl6pPr>
            <a:lvl7pPr marL="2740025" defTabSz="912813" fontAlgn="base">
              <a:spcBef>
                <a:spcPct val="0"/>
              </a:spcBef>
              <a:spcAft>
                <a:spcPct val="0"/>
              </a:spcAft>
              <a:defRPr>
                <a:solidFill>
                  <a:schemeClr val="tx1"/>
                </a:solidFill>
                <a:latin typeface="Arial" panose="020B0604020202020204" pitchFamily="34" charset="0"/>
              </a:defRPr>
            </a:lvl7pPr>
            <a:lvl8pPr marL="3197225" defTabSz="912813" fontAlgn="base">
              <a:spcBef>
                <a:spcPct val="0"/>
              </a:spcBef>
              <a:spcAft>
                <a:spcPct val="0"/>
              </a:spcAft>
              <a:defRPr>
                <a:solidFill>
                  <a:schemeClr val="tx1"/>
                </a:solidFill>
                <a:latin typeface="Arial" panose="020B0604020202020204" pitchFamily="34" charset="0"/>
              </a:defRPr>
            </a:lvl8pPr>
            <a:lvl9pPr marL="3654425" defTabSz="912813" fontAlgn="base">
              <a:spcBef>
                <a:spcPct val="0"/>
              </a:spcBef>
              <a:spcAft>
                <a:spcPct val="0"/>
              </a:spcAft>
              <a:defRPr>
                <a:solidFill>
                  <a:schemeClr val="tx1"/>
                </a:solidFill>
                <a:latin typeface="Arial" panose="020B0604020202020204" pitchFamily="34" charset="0"/>
              </a:defRPr>
            </a:lvl9pPr>
          </a:lstStyle>
          <a:p>
            <a:pPr algn="ctr">
              <a:spcBef>
                <a:spcPct val="50000"/>
              </a:spcBef>
              <a:buFontTx/>
              <a:buNone/>
            </a:pPr>
            <a:r>
              <a:rPr lang="en-US" altLang="en-US" sz="5265" b="1" dirty="0">
                <a:solidFill>
                  <a:schemeClr val="bg1"/>
                </a:solidFill>
                <a:latin typeface="+mn-lt"/>
              </a:rPr>
              <a:t>METHODS</a:t>
            </a:r>
          </a:p>
        </p:txBody>
      </p:sp>
      <p:sp>
        <p:nvSpPr>
          <p:cNvPr id="38" name="Rectangle 5"/>
          <p:cNvSpPr>
            <a:spLocks noChangeArrowheads="1"/>
          </p:cNvSpPr>
          <p:nvPr/>
        </p:nvSpPr>
        <p:spPr bwMode="auto">
          <a:xfrm>
            <a:off x="466091" y="21500863"/>
            <a:ext cx="9783602" cy="1004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7188" indent="-357188" defTabSz="1879600">
              <a:spcBef>
                <a:spcPct val="20000"/>
              </a:spcBef>
              <a:buFont typeface="Arial" panose="020B0604020202020204" pitchFamily="34" charset="0"/>
              <a:buChar char="•"/>
              <a:defRPr sz="13100">
                <a:solidFill>
                  <a:schemeClr val="tx1"/>
                </a:solidFill>
                <a:latin typeface="Arial Unicode MS" panose="020B0604020202020204" pitchFamily="34" charset="-128"/>
                <a:ea typeface="ＭＳ Ｐゴシック" panose="020B0600070205080204" pitchFamily="34" charset="-128"/>
                <a:cs typeface="Arial Unicode MS" panose="020B0604020202020204" pitchFamily="34" charset="-128"/>
              </a:defRPr>
            </a:lvl1pPr>
            <a:lvl2pPr marL="742950" indent="-285750" defTabSz="1879600">
              <a:spcBef>
                <a:spcPct val="20000"/>
              </a:spcBef>
              <a:buFont typeface="Arial" panose="020B0604020202020204" pitchFamily="34" charset="0"/>
              <a:buChar char="–"/>
              <a:defRPr sz="115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1050925" indent="-285750" defTabSz="1879600">
              <a:spcBef>
                <a:spcPct val="20000"/>
              </a:spcBef>
              <a:buFont typeface="Arial" panose="020B0604020202020204" pitchFamily="34" charset="0"/>
              <a:buChar char="•"/>
              <a:defRPr sz="99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6002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4pPr>
            <a:lvl5pPr marL="2057400" indent="-228600" defTabSz="1879600">
              <a:spcBef>
                <a:spcPct val="20000"/>
              </a:spcBef>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5pPr>
            <a:lvl6pPr marL="25146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6pPr>
            <a:lvl7pPr marL="29718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7pPr>
            <a:lvl8pPr marL="34290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8pPr>
            <a:lvl9pPr marL="3886200" indent="-228600" defTabSz="1879600" eaLnBrk="0" fontAlgn="base" hangingPunct="0">
              <a:spcBef>
                <a:spcPct val="20000"/>
              </a:spcBef>
              <a:spcAft>
                <a:spcPct val="0"/>
              </a:spcAft>
              <a:buFont typeface="Arial" panose="020B0604020202020204" pitchFamily="34" charset="0"/>
              <a:buChar char="»"/>
              <a:defRPr sz="82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defRPr>
            </a:lvl9pPr>
          </a:lstStyle>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Study design:</a:t>
            </a:r>
            <a:r>
              <a:rPr lang="en-US" altLang="ja-JP" sz="3200" dirty="0">
                <a:latin typeface="Calibri" panose="020F0502020204030204" pitchFamily="34" charset="0"/>
                <a:cs typeface="Calibri" panose="020F0502020204030204" pitchFamily="34" charset="0"/>
              </a:rPr>
              <a:t> observational, retrospective study (February 2018 – December 2019) conducted at two inner-city HIV clinics in Newark and Paterson, NJ</a:t>
            </a: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Inclusion criteria:</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Patients switched to B/F/TAF with confirmed adherence to this regimen </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Virologically suppressed, defined as HIV RNA &lt; 50 copies/mL at time of switch to B/F/TAF</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Remained on B/F/TAF for at least 24 weeks</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Had available resistance testing available prior to initiation of B/F/TAF</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Presence of clinically significant NRTI or INSTI mutation in addition to M184V mutation at time of initiation of B/F/TAF as determined by the Stanford University HIV Drug Resistance Database</a:t>
            </a:r>
            <a:endParaRPr lang="en-US" altLang="ja-JP" sz="3200" b="1" dirty="0">
              <a:latin typeface="Calibri" panose="020F0502020204030204" pitchFamily="34" charset="0"/>
              <a:cs typeface="Calibri" panose="020F0502020204030204" pitchFamily="34" charset="0"/>
            </a:endParaRPr>
          </a:p>
          <a:p>
            <a:pPr>
              <a:lnSpc>
                <a:spcPct val="90000"/>
              </a:lnSpc>
              <a:spcBef>
                <a:spcPts val="914"/>
              </a:spcBef>
              <a:buClr>
                <a:srgbClr val="008080"/>
              </a:buClr>
            </a:pPr>
            <a:r>
              <a:rPr lang="en-US" altLang="ja-JP" sz="3200" b="1" dirty="0">
                <a:latin typeface="Calibri" panose="020F0502020204030204" pitchFamily="34" charset="0"/>
                <a:cs typeface="Calibri" panose="020F0502020204030204" pitchFamily="34" charset="0"/>
              </a:rPr>
              <a:t>Exclusion criteria:</a:t>
            </a:r>
            <a:endParaRPr lang="en-US" altLang="ja-JP" sz="3200" dirty="0">
              <a:latin typeface="Calibri" panose="020F0502020204030204" pitchFamily="34" charset="0"/>
              <a:cs typeface="Calibri" panose="020F0502020204030204" pitchFamily="34" charset="0"/>
            </a:endParaRP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Patients switched to B/F/TAF with non-adherence to regimen</a:t>
            </a:r>
          </a:p>
          <a:p>
            <a:pPr lvl="1">
              <a:lnSpc>
                <a:spcPct val="90000"/>
              </a:lnSpc>
              <a:spcBef>
                <a:spcPts val="914"/>
              </a:spcBef>
              <a:buClr>
                <a:srgbClr val="008080"/>
              </a:buClr>
            </a:pPr>
            <a:r>
              <a:rPr lang="en-US" altLang="ja-JP" sz="3200" dirty="0">
                <a:latin typeface="Calibri" panose="020F0502020204030204" pitchFamily="34" charset="0"/>
                <a:cs typeface="Calibri" panose="020F0502020204030204" pitchFamily="34" charset="0"/>
              </a:rPr>
              <a:t>Patients switched to B/F/TAF plus another antiretroviral agent(s)</a:t>
            </a:r>
          </a:p>
          <a:p>
            <a:pPr>
              <a:lnSpc>
                <a:spcPct val="90000"/>
              </a:lnSpc>
              <a:spcBef>
                <a:spcPts val="1794"/>
              </a:spcBef>
              <a:buClr>
                <a:srgbClr val="008080"/>
              </a:buClr>
            </a:pPr>
            <a:endParaRPr lang="en-US" altLang="ja-JP" sz="2194" dirty="0">
              <a:latin typeface="Arial" panose="020B0604020202020204" pitchFamily="34" charset="0"/>
              <a:cs typeface="Arial" panose="020B0604020202020204" pitchFamily="34" charset="0"/>
            </a:endParaRPr>
          </a:p>
        </p:txBody>
      </p:sp>
      <p:pic>
        <p:nvPicPr>
          <p:cNvPr id="39" name="Picture 38"/>
          <p:cNvPicPr>
            <a:picLocks noChangeAspect="1"/>
          </p:cNvPicPr>
          <p:nvPr/>
        </p:nvPicPr>
        <p:blipFill>
          <a:blip r:embed="rId2"/>
          <a:stretch>
            <a:fillRect/>
          </a:stretch>
        </p:blipFill>
        <p:spPr>
          <a:xfrm>
            <a:off x="31427463" y="5635573"/>
            <a:ext cx="10503428" cy="1188543"/>
          </a:xfrm>
          <a:prstGeom prst="rect">
            <a:avLst/>
          </a:prstGeom>
        </p:spPr>
      </p:pic>
      <p:sp>
        <p:nvSpPr>
          <p:cNvPr id="2" name="Rectangle 1"/>
          <p:cNvSpPr/>
          <p:nvPr/>
        </p:nvSpPr>
        <p:spPr>
          <a:xfrm>
            <a:off x="10947315" y="9612582"/>
            <a:ext cx="20899608" cy="21934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55"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89629007"/>
              </p:ext>
            </p:extLst>
          </p:nvPr>
        </p:nvGraphicFramePr>
        <p:xfrm>
          <a:off x="11475805" y="10476131"/>
          <a:ext cx="9475541" cy="8402107"/>
        </p:xfrm>
        <a:graphic>
          <a:graphicData uri="http://schemas.openxmlformats.org/drawingml/2006/table">
            <a:tbl>
              <a:tblPr firstRow="1" bandRow="1">
                <a:tableStyleId>{74C1A8A3-306A-4EB7-A6B1-4F7E0EB9C5D6}</a:tableStyleId>
              </a:tblPr>
              <a:tblGrid>
                <a:gridCol w="5349314">
                  <a:extLst>
                    <a:ext uri="{9D8B030D-6E8A-4147-A177-3AD203B41FA5}">
                      <a16:colId xmlns:a16="http://schemas.microsoft.com/office/drawing/2014/main" val="1316051262"/>
                    </a:ext>
                  </a:extLst>
                </a:gridCol>
                <a:gridCol w="4126227">
                  <a:extLst>
                    <a:ext uri="{9D8B030D-6E8A-4147-A177-3AD203B41FA5}">
                      <a16:colId xmlns:a16="http://schemas.microsoft.com/office/drawing/2014/main" val="2422908775"/>
                    </a:ext>
                  </a:extLst>
                </a:gridCol>
              </a:tblGrid>
              <a:tr h="747147">
                <a:tc>
                  <a:txBody>
                    <a:bodyPr/>
                    <a:lstStyle/>
                    <a:p>
                      <a:r>
                        <a:rPr lang="en-US" sz="3200" dirty="0"/>
                        <a:t>Characteristic</a:t>
                      </a:r>
                      <a:endParaRPr lang="en-US" sz="3200" b="1" dirty="0"/>
                    </a:p>
                  </a:txBody>
                  <a:tcPr marL="89155" marR="89155" marT="44577" marB="44577"/>
                </a:tc>
                <a:tc>
                  <a:txBody>
                    <a:bodyPr/>
                    <a:lstStyle/>
                    <a:p>
                      <a:pPr algn="ctr"/>
                      <a:r>
                        <a:rPr lang="en-US" sz="3200" dirty="0"/>
                        <a:t>N = 15</a:t>
                      </a:r>
                    </a:p>
                  </a:txBody>
                  <a:tcPr marL="89155" marR="89155" marT="44577" marB="44577"/>
                </a:tc>
                <a:extLst>
                  <a:ext uri="{0D108BD9-81ED-4DB2-BD59-A6C34878D82A}">
                    <a16:rowId xmlns:a16="http://schemas.microsoft.com/office/drawing/2014/main" val="1057478417"/>
                  </a:ext>
                </a:extLst>
              </a:tr>
              <a:tr h="747147">
                <a:tc>
                  <a:txBody>
                    <a:bodyPr/>
                    <a:lstStyle/>
                    <a:p>
                      <a:r>
                        <a:rPr lang="en-US" sz="3200" dirty="0"/>
                        <a:t>Age (years)</a:t>
                      </a:r>
                    </a:p>
                  </a:txBody>
                  <a:tcPr marL="89155" marR="89155" marT="44577" marB="44577" anchor="ctr"/>
                </a:tc>
                <a:tc>
                  <a:txBody>
                    <a:bodyPr/>
                    <a:lstStyle/>
                    <a:p>
                      <a:pPr algn="ctr"/>
                      <a:r>
                        <a:rPr lang="en-US" sz="3200" dirty="0"/>
                        <a:t>57 ± 11</a:t>
                      </a:r>
                    </a:p>
                  </a:txBody>
                  <a:tcPr marL="89155" marR="89155" marT="44577" marB="44577" anchor="ctr"/>
                </a:tc>
                <a:extLst>
                  <a:ext uri="{0D108BD9-81ED-4DB2-BD59-A6C34878D82A}">
                    <a16:rowId xmlns:a16="http://schemas.microsoft.com/office/drawing/2014/main" val="3311038050"/>
                  </a:ext>
                </a:extLst>
              </a:tr>
              <a:tr h="1221599">
                <a:tc>
                  <a:txBody>
                    <a:bodyPr/>
                    <a:lstStyle/>
                    <a:p>
                      <a:r>
                        <a:rPr lang="en-US" sz="3200" dirty="0"/>
                        <a:t>Gender</a:t>
                      </a:r>
                    </a:p>
                    <a:p>
                      <a:r>
                        <a:rPr lang="en-US" sz="3200" dirty="0"/>
                        <a:t>     Male </a:t>
                      </a:r>
                    </a:p>
                    <a:p>
                      <a:r>
                        <a:rPr lang="en-US" sz="3200" dirty="0"/>
                        <a:t>     Female</a:t>
                      </a:r>
                    </a:p>
                  </a:txBody>
                  <a:tcPr marL="89155" marR="89155" marT="44577" marB="44577" anchor="ctr"/>
                </a:tc>
                <a:tc>
                  <a:txBody>
                    <a:bodyPr/>
                    <a:lstStyle/>
                    <a:p>
                      <a:pPr algn="ctr"/>
                      <a:endParaRPr lang="en-US" sz="3200" dirty="0"/>
                    </a:p>
                    <a:p>
                      <a:pPr algn="ctr"/>
                      <a:r>
                        <a:rPr lang="en-US" sz="3200" dirty="0"/>
                        <a:t>8 (53)</a:t>
                      </a:r>
                    </a:p>
                    <a:p>
                      <a:pPr algn="ctr"/>
                      <a:r>
                        <a:rPr lang="en-US" sz="3200" dirty="0"/>
                        <a:t>7 (47)</a:t>
                      </a:r>
                    </a:p>
                  </a:txBody>
                  <a:tcPr marL="89155" marR="89155" marT="44577" marB="44577" anchor="ctr"/>
                </a:tc>
                <a:extLst>
                  <a:ext uri="{0D108BD9-81ED-4DB2-BD59-A6C34878D82A}">
                    <a16:rowId xmlns:a16="http://schemas.microsoft.com/office/drawing/2014/main" val="1055138996"/>
                  </a:ext>
                </a:extLst>
              </a:tr>
              <a:tr h="2352776">
                <a:tc>
                  <a:txBody>
                    <a:bodyPr/>
                    <a:lstStyle/>
                    <a:p>
                      <a:r>
                        <a:rPr lang="en-US" sz="3200" dirty="0"/>
                        <a:t>Race  </a:t>
                      </a:r>
                    </a:p>
                    <a:p>
                      <a:r>
                        <a:rPr lang="en-US" sz="3200" baseline="0" dirty="0"/>
                        <a:t>     Black</a:t>
                      </a:r>
                    </a:p>
                    <a:p>
                      <a:r>
                        <a:rPr lang="en-US" sz="3200" baseline="0" dirty="0"/>
                        <a:t>     Latinx</a:t>
                      </a:r>
                    </a:p>
                    <a:p>
                      <a:r>
                        <a:rPr lang="en-US" sz="3200" baseline="0" dirty="0"/>
                        <a:t>     White</a:t>
                      </a:r>
                      <a:endParaRPr lang="en-US" sz="3200" dirty="0"/>
                    </a:p>
                  </a:txBody>
                  <a:tcPr marL="89155" marR="89155" marT="44577" marB="44577" anchor="ctr"/>
                </a:tc>
                <a:tc>
                  <a:txBody>
                    <a:bodyPr/>
                    <a:lstStyle/>
                    <a:p>
                      <a:pPr algn="ctr"/>
                      <a:endParaRPr lang="en-US" sz="3200" dirty="0"/>
                    </a:p>
                    <a:p>
                      <a:pPr algn="ctr"/>
                      <a:r>
                        <a:rPr lang="en-US" sz="3200" baseline="0" dirty="0"/>
                        <a:t>10 (67)</a:t>
                      </a:r>
                    </a:p>
                    <a:p>
                      <a:pPr algn="ctr"/>
                      <a:r>
                        <a:rPr lang="en-US" sz="3200" baseline="0" dirty="0"/>
                        <a:t>3 (20)</a:t>
                      </a:r>
                    </a:p>
                    <a:p>
                      <a:pPr algn="ctr"/>
                      <a:r>
                        <a:rPr lang="en-US" sz="3200" baseline="0" dirty="0"/>
                        <a:t>2 (13) </a:t>
                      </a:r>
                      <a:endParaRPr lang="en-US" sz="3200" dirty="0"/>
                    </a:p>
                  </a:txBody>
                  <a:tcPr marL="89155" marR="89155" marT="44577" marB="44577" anchor="ctr"/>
                </a:tc>
                <a:extLst>
                  <a:ext uri="{0D108BD9-81ED-4DB2-BD59-A6C34878D82A}">
                    <a16:rowId xmlns:a16="http://schemas.microsoft.com/office/drawing/2014/main" val="3524937988"/>
                  </a:ext>
                </a:extLst>
              </a:tr>
              <a:tr h="1781244">
                <a:tc>
                  <a:txBody>
                    <a:bodyPr/>
                    <a:lstStyle/>
                    <a:p>
                      <a:r>
                        <a:rPr lang="en-US" sz="3200" dirty="0"/>
                        <a:t>Resistance testing method</a:t>
                      </a:r>
                    </a:p>
                    <a:p>
                      <a:r>
                        <a:rPr lang="en-US" sz="3200" dirty="0"/>
                        <a:t>     Proviral DNA genotype</a:t>
                      </a:r>
                    </a:p>
                    <a:p>
                      <a:r>
                        <a:rPr lang="en-US" sz="3200" dirty="0"/>
                        <a:t>     Traditional genotype</a:t>
                      </a:r>
                    </a:p>
                  </a:txBody>
                  <a:tcPr marL="89155" marR="89155" marT="44577" marB="44577" anchor="ctr"/>
                </a:tc>
                <a:tc>
                  <a:txBody>
                    <a:bodyPr/>
                    <a:lstStyle/>
                    <a:p>
                      <a:pPr algn="ctr"/>
                      <a:endParaRPr lang="en-US" sz="3200" dirty="0"/>
                    </a:p>
                    <a:p>
                      <a:pPr algn="ctr"/>
                      <a:r>
                        <a:rPr lang="en-US" sz="3200" dirty="0"/>
                        <a:t>8 (53)</a:t>
                      </a:r>
                    </a:p>
                    <a:p>
                      <a:pPr algn="ctr"/>
                      <a:r>
                        <a:rPr lang="en-US" sz="3200" dirty="0"/>
                        <a:t>7 (47)</a:t>
                      </a:r>
                    </a:p>
                  </a:txBody>
                  <a:tcPr marL="89155" marR="89155" marT="44577" marB="44577" anchor="ctr"/>
                </a:tc>
                <a:extLst>
                  <a:ext uri="{0D108BD9-81ED-4DB2-BD59-A6C34878D82A}">
                    <a16:rowId xmlns:a16="http://schemas.microsoft.com/office/drawing/2014/main" val="3768569901"/>
                  </a:ext>
                </a:extLst>
              </a:tr>
              <a:tr h="1221599">
                <a:tc>
                  <a:txBody>
                    <a:bodyPr/>
                    <a:lstStyle/>
                    <a:p>
                      <a:r>
                        <a:rPr lang="en-US" sz="3200" dirty="0"/>
                        <a:t>Duration of B/F/TAF therapy (months)</a:t>
                      </a:r>
                    </a:p>
                  </a:txBody>
                  <a:tcPr marL="89155" marR="89155" marT="44577" marB="44577" anchor="ctr"/>
                </a:tc>
                <a:tc>
                  <a:txBody>
                    <a:bodyPr/>
                    <a:lstStyle/>
                    <a:p>
                      <a:pPr algn="ctr"/>
                      <a:r>
                        <a:rPr lang="en-US" sz="3200" dirty="0"/>
                        <a:t>12 (6-21)</a:t>
                      </a:r>
                    </a:p>
                  </a:txBody>
                  <a:tcPr marL="89155" marR="89155" marT="44577" marB="44577" anchor="ctr"/>
                </a:tc>
                <a:extLst>
                  <a:ext uri="{0D108BD9-81ED-4DB2-BD59-A6C34878D82A}">
                    <a16:rowId xmlns:a16="http://schemas.microsoft.com/office/drawing/2014/main" val="3703622742"/>
                  </a:ext>
                </a:extLst>
              </a:tr>
            </a:tbl>
          </a:graphicData>
        </a:graphic>
      </p:graphicFrame>
      <p:sp>
        <p:nvSpPr>
          <p:cNvPr id="4" name="TextBox 3"/>
          <p:cNvSpPr txBox="1"/>
          <p:nvPr/>
        </p:nvSpPr>
        <p:spPr>
          <a:xfrm>
            <a:off x="11475805" y="9716869"/>
            <a:ext cx="7578146" cy="646331"/>
          </a:xfrm>
          <a:prstGeom prst="rect">
            <a:avLst/>
          </a:prstGeom>
          <a:noFill/>
        </p:spPr>
        <p:txBody>
          <a:bodyPr wrap="square" rtlCol="0">
            <a:spAutoFit/>
          </a:bodyPr>
          <a:lstStyle/>
          <a:p>
            <a:r>
              <a:rPr lang="en-US" sz="3600" b="1" dirty="0"/>
              <a:t>Table 1. Baseline Characteristics</a:t>
            </a:r>
          </a:p>
        </p:txBody>
      </p:sp>
      <p:sp>
        <p:nvSpPr>
          <p:cNvPr id="42" name="TextBox 41"/>
          <p:cNvSpPr txBox="1"/>
          <p:nvPr/>
        </p:nvSpPr>
        <p:spPr>
          <a:xfrm>
            <a:off x="11510095" y="18821400"/>
            <a:ext cx="6760895" cy="461665"/>
          </a:xfrm>
          <a:prstGeom prst="rect">
            <a:avLst/>
          </a:prstGeom>
          <a:noFill/>
        </p:spPr>
        <p:txBody>
          <a:bodyPr wrap="square" rtlCol="0">
            <a:spAutoFit/>
          </a:bodyPr>
          <a:lstStyle/>
          <a:p>
            <a:pPr algn="just"/>
            <a:r>
              <a:rPr lang="en-US" sz="2400" dirty="0"/>
              <a:t>Reported as mean  </a:t>
            </a:r>
            <a:r>
              <a:rPr lang="en-US" sz="2400" dirty="0">
                <a:latin typeface="Calibri" panose="020F0502020204030204" pitchFamily="34" charset="0"/>
              </a:rPr>
              <a:t>±</a:t>
            </a:r>
            <a:r>
              <a:rPr lang="en-US" sz="2400" dirty="0"/>
              <a:t> SD, mean (range), and n, (%)</a:t>
            </a:r>
            <a:endParaRPr lang="en-US" sz="2400" baseline="30000" dirty="0"/>
          </a:p>
        </p:txBody>
      </p:sp>
      <p:graphicFrame>
        <p:nvGraphicFramePr>
          <p:cNvPr id="7" name="Chart 6"/>
          <p:cNvGraphicFramePr/>
          <p:nvPr>
            <p:extLst>
              <p:ext uri="{D42A27DB-BD31-4B8C-83A1-F6EECF244321}">
                <p14:modId xmlns:p14="http://schemas.microsoft.com/office/powerpoint/2010/main" val="1683588372"/>
              </p:ext>
            </p:extLst>
          </p:nvPr>
        </p:nvGraphicFramePr>
        <p:xfrm>
          <a:off x="11727728" y="19785294"/>
          <a:ext cx="8035015" cy="5360706"/>
        </p:xfrm>
        <a:graphic>
          <a:graphicData uri="http://schemas.openxmlformats.org/drawingml/2006/chart">
            <c:chart xmlns:c="http://schemas.openxmlformats.org/drawingml/2006/chart" xmlns:r="http://schemas.openxmlformats.org/officeDocument/2006/relationships" r:id="rId3"/>
          </a:graphicData>
        </a:graphic>
      </p:graphicFrame>
      <p:sp>
        <p:nvSpPr>
          <p:cNvPr id="46" name="TextBox 45"/>
          <p:cNvSpPr txBox="1"/>
          <p:nvPr/>
        </p:nvSpPr>
        <p:spPr>
          <a:xfrm>
            <a:off x="13459272" y="19411191"/>
            <a:ext cx="6022175" cy="646331"/>
          </a:xfrm>
          <a:prstGeom prst="rect">
            <a:avLst/>
          </a:prstGeom>
          <a:noFill/>
        </p:spPr>
        <p:txBody>
          <a:bodyPr wrap="square" rtlCol="0">
            <a:spAutoFit/>
          </a:bodyPr>
          <a:lstStyle/>
          <a:p>
            <a:r>
              <a:rPr lang="en-US" sz="3600" b="1" dirty="0"/>
              <a:t>Figure 1. Baseline Mutations</a:t>
            </a:r>
          </a:p>
        </p:txBody>
      </p:sp>
      <p:graphicFrame>
        <p:nvGraphicFramePr>
          <p:cNvPr id="16" name="Table 15"/>
          <p:cNvGraphicFramePr>
            <a:graphicFrameLocks noGrp="1"/>
          </p:cNvGraphicFramePr>
          <p:nvPr>
            <p:extLst>
              <p:ext uri="{D42A27DB-BD31-4B8C-83A1-F6EECF244321}">
                <p14:modId xmlns:p14="http://schemas.microsoft.com/office/powerpoint/2010/main" val="1776423868"/>
              </p:ext>
            </p:extLst>
          </p:nvPr>
        </p:nvGraphicFramePr>
        <p:xfrm>
          <a:off x="11475802" y="26388675"/>
          <a:ext cx="19802624" cy="4624725"/>
        </p:xfrm>
        <a:graphic>
          <a:graphicData uri="http://schemas.openxmlformats.org/drawingml/2006/table">
            <a:tbl>
              <a:tblPr firstRow="1" bandRow="1">
                <a:tableStyleId>{74C1A8A3-306A-4EB7-A6B1-4F7E0EB9C5D6}</a:tableStyleId>
              </a:tblPr>
              <a:tblGrid>
                <a:gridCol w="6057948">
                  <a:extLst>
                    <a:ext uri="{9D8B030D-6E8A-4147-A177-3AD203B41FA5}">
                      <a16:colId xmlns:a16="http://schemas.microsoft.com/office/drawing/2014/main" val="3970529535"/>
                    </a:ext>
                  </a:extLst>
                </a:gridCol>
                <a:gridCol w="3436169">
                  <a:extLst>
                    <a:ext uri="{9D8B030D-6E8A-4147-A177-3AD203B41FA5}">
                      <a16:colId xmlns:a16="http://schemas.microsoft.com/office/drawing/2014/main" val="2621198060"/>
                    </a:ext>
                  </a:extLst>
                </a:gridCol>
                <a:gridCol w="3436169">
                  <a:extLst>
                    <a:ext uri="{9D8B030D-6E8A-4147-A177-3AD203B41FA5}">
                      <a16:colId xmlns:a16="http://schemas.microsoft.com/office/drawing/2014/main" val="1422805400"/>
                    </a:ext>
                  </a:extLst>
                </a:gridCol>
                <a:gridCol w="3436169">
                  <a:extLst>
                    <a:ext uri="{9D8B030D-6E8A-4147-A177-3AD203B41FA5}">
                      <a16:colId xmlns:a16="http://schemas.microsoft.com/office/drawing/2014/main" val="2043561868"/>
                    </a:ext>
                  </a:extLst>
                </a:gridCol>
                <a:gridCol w="3436169">
                  <a:extLst>
                    <a:ext uri="{9D8B030D-6E8A-4147-A177-3AD203B41FA5}">
                      <a16:colId xmlns:a16="http://schemas.microsoft.com/office/drawing/2014/main" val="464427096"/>
                    </a:ext>
                  </a:extLst>
                </a:gridCol>
              </a:tblGrid>
              <a:tr h="2213262">
                <a:tc>
                  <a:txBody>
                    <a:bodyPr/>
                    <a:lstStyle/>
                    <a:p>
                      <a:r>
                        <a:rPr lang="en-US" sz="3100" kern="1200" dirty="0">
                          <a:effectLst/>
                        </a:rPr>
                        <a:t>Mutation category</a:t>
                      </a:r>
                      <a:endParaRPr lang="en-US" sz="3100" dirty="0"/>
                    </a:p>
                  </a:txBody>
                  <a:tcPr marL="89155" marR="89155" marT="44577" marB="44577" anchor="ctr"/>
                </a:tc>
                <a:tc>
                  <a:txBody>
                    <a:bodyPr/>
                    <a:lstStyle/>
                    <a:p>
                      <a:pPr algn="ctr"/>
                      <a:r>
                        <a:rPr lang="en-US" sz="3100" kern="1200" dirty="0">
                          <a:effectLst/>
                        </a:rPr>
                        <a:t>Baseline mutation data</a:t>
                      </a:r>
                    </a:p>
                    <a:p>
                      <a:pPr algn="ctr"/>
                      <a:r>
                        <a:rPr lang="en-US" sz="3100" kern="1200" dirty="0">
                          <a:effectLst/>
                        </a:rPr>
                        <a:t>(N = 15)</a:t>
                      </a:r>
                      <a:endParaRPr lang="en-US" sz="3100" dirty="0"/>
                    </a:p>
                  </a:txBody>
                  <a:tcPr marL="89155" marR="89155" marT="44577" marB="44577" anchor="ctr"/>
                </a:tc>
                <a:tc>
                  <a:txBody>
                    <a:bodyPr/>
                    <a:lstStyle/>
                    <a:p>
                      <a:pPr algn="ctr"/>
                      <a:r>
                        <a:rPr lang="en-US" sz="3100" kern="1200" dirty="0">
                          <a:effectLst/>
                        </a:rPr>
                        <a:t>HIV RNA &lt; 50 copies/mL at latest visit on B/F/TAF</a:t>
                      </a:r>
                      <a:endParaRPr lang="en-US" sz="3100" dirty="0"/>
                    </a:p>
                  </a:txBody>
                  <a:tcPr marL="89155" marR="89155" marT="44577" marB="44577" anchor="ctr"/>
                </a:tc>
                <a:tc>
                  <a:txBody>
                    <a:bodyPr/>
                    <a:lstStyle/>
                    <a:p>
                      <a:pPr algn="ctr"/>
                      <a:r>
                        <a:rPr lang="en-US" sz="3100" kern="1200" dirty="0">
                          <a:effectLst/>
                        </a:rPr>
                        <a:t>HIV RNA &lt; 200 copies/mL at latest visit on B/F/TAF</a:t>
                      </a:r>
                      <a:endParaRPr lang="en-US" sz="3100" dirty="0"/>
                    </a:p>
                  </a:txBody>
                  <a:tcPr marL="89155" marR="89155" marT="44577" marB="44577" anchor="ctr"/>
                </a:tc>
                <a:tc>
                  <a:txBody>
                    <a:bodyPr/>
                    <a:lstStyle/>
                    <a:p>
                      <a:pPr algn="ctr"/>
                      <a:r>
                        <a:rPr lang="en-US" sz="3100" kern="1200" dirty="0">
                          <a:effectLst/>
                        </a:rPr>
                        <a:t>Mean duration of therapy with B/F/TAF (months)</a:t>
                      </a:r>
                      <a:endParaRPr lang="en-US" sz="3100" dirty="0"/>
                    </a:p>
                  </a:txBody>
                  <a:tcPr marL="89155" marR="89155" marT="44577" marB="44577" anchor="ctr"/>
                </a:tc>
                <a:extLst>
                  <a:ext uri="{0D108BD9-81ED-4DB2-BD59-A6C34878D82A}">
                    <a16:rowId xmlns:a16="http://schemas.microsoft.com/office/drawing/2014/main" val="3052322076"/>
                  </a:ext>
                </a:extLst>
              </a:tr>
              <a:tr h="627641">
                <a:tc>
                  <a:txBody>
                    <a:bodyPr/>
                    <a:lstStyle/>
                    <a:p>
                      <a:r>
                        <a:rPr lang="en-US" sz="3100" kern="1200" dirty="0">
                          <a:effectLst/>
                        </a:rPr>
                        <a:t>M184V plus TAMs</a:t>
                      </a:r>
                      <a:endParaRPr lang="en-US" sz="3100" dirty="0"/>
                    </a:p>
                  </a:txBody>
                  <a:tcPr marL="89155" marR="89155" marT="44577" marB="44577" anchor="ctr"/>
                </a:tc>
                <a:tc>
                  <a:txBody>
                    <a:bodyPr/>
                    <a:lstStyle/>
                    <a:p>
                      <a:pPr algn="ctr"/>
                      <a:r>
                        <a:rPr lang="en-US" sz="3100" kern="1200" dirty="0">
                          <a:effectLst/>
                        </a:rPr>
                        <a:t>13 (86)</a:t>
                      </a:r>
                      <a:endParaRPr lang="en-US" sz="3100" dirty="0"/>
                    </a:p>
                  </a:txBody>
                  <a:tcPr marL="89155" marR="89155" marT="44577" marB="44577" anchor="ctr"/>
                </a:tc>
                <a:tc>
                  <a:txBody>
                    <a:bodyPr/>
                    <a:lstStyle/>
                    <a:p>
                      <a:pPr algn="ctr"/>
                      <a:r>
                        <a:rPr lang="en-US" sz="3100" kern="1200" dirty="0">
                          <a:effectLst/>
                        </a:rPr>
                        <a:t>92 (12/13)</a:t>
                      </a:r>
                      <a:endParaRPr lang="en-US" sz="3100" dirty="0"/>
                    </a:p>
                  </a:txBody>
                  <a:tcPr marL="89155" marR="89155" marT="44577" marB="44577" anchor="ctr"/>
                </a:tc>
                <a:tc>
                  <a:txBody>
                    <a:bodyPr/>
                    <a:lstStyle/>
                    <a:p>
                      <a:pPr algn="ctr"/>
                      <a:r>
                        <a:rPr lang="en-US" sz="3100" kern="1200" dirty="0">
                          <a:effectLst/>
                        </a:rPr>
                        <a:t>100 (13/13)</a:t>
                      </a:r>
                      <a:endParaRPr lang="en-US" sz="3100" dirty="0"/>
                    </a:p>
                  </a:txBody>
                  <a:tcPr marL="89155" marR="89155" marT="44577" marB="44577" anchor="ctr"/>
                </a:tc>
                <a:tc>
                  <a:txBody>
                    <a:bodyPr/>
                    <a:lstStyle/>
                    <a:p>
                      <a:pPr algn="ctr"/>
                      <a:r>
                        <a:rPr lang="en-US" sz="3100" kern="1200" dirty="0">
                          <a:effectLst/>
                        </a:rPr>
                        <a:t>11 (6-17)</a:t>
                      </a:r>
                      <a:endParaRPr lang="en-US" sz="3100" dirty="0"/>
                    </a:p>
                  </a:txBody>
                  <a:tcPr marL="89155" marR="89155" marT="44577" marB="44577" anchor="ctr"/>
                </a:tc>
                <a:extLst>
                  <a:ext uri="{0D108BD9-81ED-4DB2-BD59-A6C34878D82A}">
                    <a16:rowId xmlns:a16="http://schemas.microsoft.com/office/drawing/2014/main" val="2421102229"/>
                  </a:ext>
                </a:extLst>
              </a:tr>
              <a:tr h="627641">
                <a:tc>
                  <a:txBody>
                    <a:bodyPr/>
                    <a:lstStyle/>
                    <a:p>
                      <a:r>
                        <a:rPr lang="en-US" sz="3100" kern="1200" dirty="0">
                          <a:effectLst/>
                        </a:rPr>
                        <a:t>M184V plus other NRTI mutation</a:t>
                      </a:r>
                      <a:endParaRPr lang="en-US" sz="3100" dirty="0"/>
                    </a:p>
                  </a:txBody>
                  <a:tcPr marL="89155" marR="89155" marT="44577" marB="44577" anchor="ctr"/>
                </a:tc>
                <a:tc>
                  <a:txBody>
                    <a:bodyPr/>
                    <a:lstStyle/>
                    <a:p>
                      <a:pPr algn="ctr"/>
                      <a:r>
                        <a:rPr lang="en-US" sz="3100" kern="1200" dirty="0">
                          <a:effectLst/>
                        </a:rPr>
                        <a:t>1 (7)</a:t>
                      </a:r>
                      <a:endParaRPr lang="en-US" sz="3100" dirty="0"/>
                    </a:p>
                  </a:txBody>
                  <a:tcPr marL="89155" marR="89155" marT="44577" marB="44577" anchor="ctr"/>
                </a:tc>
                <a:tc>
                  <a:txBody>
                    <a:bodyPr/>
                    <a:lstStyle/>
                    <a:p>
                      <a:pPr algn="ctr"/>
                      <a:r>
                        <a:rPr lang="en-US" sz="3100" kern="1200" dirty="0">
                          <a:effectLst/>
                        </a:rPr>
                        <a:t>100 (1/1)</a:t>
                      </a:r>
                      <a:endParaRPr lang="en-US" sz="3100" dirty="0"/>
                    </a:p>
                  </a:txBody>
                  <a:tcPr marL="89155" marR="89155" marT="44577" marB="44577" anchor="ctr"/>
                </a:tc>
                <a:tc>
                  <a:txBody>
                    <a:bodyPr/>
                    <a:lstStyle/>
                    <a:p>
                      <a:pPr algn="ctr"/>
                      <a:r>
                        <a:rPr lang="en-US" sz="3100" kern="1200" dirty="0">
                          <a:effectLst/>
                        </a:rPr>
                        <a:t>100 (1/1)</a:t>
                      </a:r>
                      <a:endParaRPr lang="en-US" sz="3100" dirty="0"/>
                    </a:p>
                  </a:txBody>
                  <a:tcPr marL="89155" marR="89155" marT="44577" marB="44577" anchor="ctr"/>
                </a:tc>
                <a:tc>
                  <a:txBody>
                    <a:bodyPr/>
                    <a:lstStyle/>
                    <a:p>
                      <a:pPr algn="ctr"/>
                      <a:r>
                        <a:rPr lang="en-US" sz="3100" kern="1200" dirty="0">
                          <a:effectLst/>
                        </a:rPr>
                        <a:t>19</a:t>
                      </a:r>
                      <a:endParaRPr lang="en-US" sz="3100" dirty="0"/>
                    </a:p>
                  </a:txBody>
                  <a:tcPr marL="89155" marR="89155" marT="44577" marB="44577" anchor="ctr"/>
                </a:tc>
                <a:extLst>
                  <a:ext uri="{0D108BD9-81ED-4DB2-BD59-A6C34878D82A}">
                    <a16:rowId xmlns:a16="http://schemas.microsoft.com/office/drawing/2014/main" val="2780537368"/>
                  </a:ext>
                </a:extLst>
              </a:tr>
              <a:tr h="1156181">
                <a:tc>
                  <a:txBody>
                    <a:bodyPr/>
                    <a:lstStyle/>
                    <a:p>
                      <a:r>
                        <a:rPr lang="en-US" sz="3100" kern="1200" dirty="0">
                          <a:effectLst/>
                        </a:rPr>
                        <a:t>M184V plus INSTI mutation</a:t>
                      </a:r>
                      <a:endParaRPr lang="en-US" sz="3100" dirty="0"/>
                    </a:p>
                  </a:txBody>
                  <a:tcPr marL="89155" marR="89155" marT="44577" marB="44577" anchor="ctr"/>
                </a:tc>
                <a:tc>
                  <a:txBody>
                    <a:bodyPr/>
                    <a:lstStyle/>
                    <a:p>
                      <a:pPr algn="ctr"/>
                      <a:endParaRPr lang="en-US" sz="3100" dirty="0"/>
                    </a:p>
                    <a:p>
                      <a:pPr algn="ctr"/>
                      <a:r>
                        <a:rPr lang="en-US" sz="3100" kern="1200" dirty="0">
                          <a:effectLst/>
                        </a:rPr>
                        <a:t>1 (7)</a:t>
                      </a:r>
                      <a:endParaRPr lang="en-US" sz="3100" dirty="0"/>
                    </a:p>
                  </a:txBody>
                  <a:tcPr marL="89155" marR="89155" marT="44577" marB="44577" anchor="ctr"/>
                </a:tc>
                <a:tc>
                  <a:txBody>
                    <a:bodyPr/>
                    <a:lstStyle/>
                    <a:p>
                      <a:pPr algn="ctr"/>
                      <a:endParaRPr lang="en-US" sz="3100" dirty="0"/>
                    </a:p>
                    <a:p>
                      <a:pPr algn="ctr"/>
                      <a:r>
                        <a:rPr lang="en-US" sz="3100" kern="1200" dirty="0">
                          <a:effectLst/>
                        </a:rPr>
                        <a:t>100 (1/1)</a:t>
                      </a:r>
                      <a:endParaRPr lang="en-US" sz="3100" dirty="0"/>
                    </a:p>
                  </a:txBody>
                  <a:tcPr marL="89155" marR="89155" marT="44577" marB="44577" anchor="ctr"/>
                </a:tc>
                <a:tc>
                  <a:txBody>
                    <a:bodyPr/>
                    <a:lstStyle/>
                    <a:p>
                      <a:pPr algn="ctr"/>
                      <a:endParaRPr lang="en-US" sz="3100" dirty="0"/>
                    </a:p>
                    <a:p>
                      <a:pPr algn="ctr"/>
                      <a:r>
                        <a:rPr lang="en-US" sz="3100" kern="1200" dirty="0">
                          <a:effectLst/>
                        </a:rPr>
                        <a:t>100 (1/1)</a:t>
                      </a:r>
                      <a:endParaRPr lang="en-US" sz="3100" dirty="0"/>
                    </a:p>
                  </a:txBody>
                  <a:tcPr marL="89155" marR="89155" marT="44577" marB="44577" anchor="ctr"/>
                </a:tc>
                <a:tc>
                  <a:txBody>
                    <a:bodyPr/>
                    <a:lstStyle/>
                    <a:p>
                      <a:pPr algn="ctr"/>
                      <a:endParaRPr lang="en-US" sz="3100" dirty="0"/>
                    </a:p>
                    <a:p>
                      <a:pPr algn="ctr"/>
                      <a:r>
                        <a:rPr lang="en-US" sz="3100" kern="1200" dirty="0">
                          <a:effectLst/>
                        </a:rPr>
                        <a:t>21</a:t>
                      </a:r>
                      <a:endParaRPr lang="en-US" sz="3100" dirty="0"/>
                    </a:p>
                  </a:txBody>
                  <a:tcPr marL="89155" marR="89155" marT="44577" marB="44577" anchor="ctr"/>
                </a:tc>
                <a:extLst>
                  <a:ext uri="{0D108BD9-81ED-4DB2-BD59-A6C34878D82A}">
                    <a16:rowId xmlns:a16="http://schemas.microsoft.com/office/drawing/2014/main" val="717059969"/>
                  </a:ext>
                </a:extLst>
              </a:tr>
            </a:tbl>
          </a:graphicData>
        </a:graphic>
      </p:graphicFrame>
      <p:sp>
        <p:nvSpPr>
          <p:cNvPr id="56" name="TextBox 55"/>
          <p:cNvSpPr txBox="1"/>
          <p:nvPr/>
        </p:nvSpPr>
        <p:spPr>
          <a:xfrm>
            <a:off x="11510096" y="25088671"/>
            <a:ext cx="9920528" cy="1200329"/>
          </a:xfrm>
          <a:prstGeom prst="rect">
            <a:avLst/>
          </a:prstGeom>
          <a:noFill/>
        </p:spPr>
        <p:txBody>
          <a:bodyPr wrap="square" rtlCol="0">
            <a:spAutoFit/>
          </a:bodyPr>
          <a:lstStyle/>
          <a:p>
            <a:r>
              <a:rPr lang="en-US" sz="3600" b="1" dirty="0"/>
              <a:t>Table 2. Baseline Resistance, Virologic Suppression at Latest Visit, and Duration of B/F/TAF Therapy </a:t>
            </a:r>
          </a:p>
        </p:txBody>
      </p:sp>
      <p:sp>
        <p:nvSpPr>
          <p:cNvPr id="57" name="TextBox 56"/>
          <p:cNvSpPr txBox="1"/>
          <p:nvPr/>
        </p:nvSpPr>
        <p:spPr>
          <a:xfrm>
            <a:off x="11510095" y="31085135"/>
            <a:ext cx="6760895" cy="461665"/>
          </a:xfrm>
          <a:prstGeom prst="rect">
            <a:avLst/>
          </a:prstGeom>
          <a:noFill/>
        </p:spPr>
        <p:txBody>
          <a:bodyPr wrap="square" rtlCol="0">
            <a:spAutoFit/>
          </a:bodyPr>
          <a:lstStyle/>
          <a:p>
            <a:pPr algn="just"/>
            <a:r>
              <a:rPr lang="en-US" sz="2400" dirty="0"/>
              <a:t>Reported as n, (%), % (n/N), and mean (range)</a:t>
            </a:r>
            <a:endParaRPr lang="en-US" sz="2400" baseline="30000" dirty="0"/>
          </a:p>
        </p:txBody>
      </p:sp>
      <p:pic>
        <p:nvPicPr>
          <p:cNvPr id="33" name="Picture 1" descr="image001"/>
          <p:cNvPicPr>
            <a:picLocks noChangeAspect="1" noChangeArrowheads="1"/>
          </p:cNvPicPr>
          <p:nvPr/>
        </p:nvPicPr>
        <p:blipFill rotWithShape="1">
          <a:blip r:embed="rId4">
            <a:extLst>
              <a:ext uri="{28A0092B-C50C-407E-A947-70E740481C1C}">
                <a14:useLocalDpi xmlns:a14="http://schemas.microsoft.com/office/drawing/2010/main" val="0"/>
              </a:ext>
            </a:extLst>
          </a:blip>
          <a:srcRect r="3854"/>
          <a:stretch/>
        </p:blipFill>
        <p:spPr bwMode="auto">
          <a:xfrm>
            <a:off x="1022605" y="5039739"/>
            <a:ext cx="8537459" cy="238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p:cNvCxnSpPr>
            <a:stCxn id="44" idx="2"/>
          </p:cNvCxnSpPr>
          <p:nvPr/>
        </p:nvCxnSpPr>
        <p:spPr>
          <a:xfrm>
            <a:off x="26329559" y="15166032"/>
            <a:ext cx="0" cy="457200"/>
          </a:xfrm>
          <a:prstGeom prst="line">
            <a:avLst/>
          </a:prstGeom>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21544040" y="10060632"/>
            <a:ext cx="9710188" cy="8839200"/>
            <a:chOff x="21397119" y="10591800"/>
            <a:chExt cx="9710188" cy="8839200"/>
          </a:xfrm>
        </p:grpSpPr>
        <p:sp>
          <p:nvSpPr>
            <p:cNvPr id="12" name="TextBox 11"/>
            <p:cNvSpPr txBox="1"/>
            <p:nvPr/>
          </p:nvSpPr>
          <p:spPr>
            <a:xfrm>
              <a:off x="23606919" y="10591800"/>
              <a:ext cx="5105400" cy="584775"/>
            </a:xfrm>
            <a:prstGeom prst="rect">
              <a:avLst/>
            </a:prstGeom>
            <a:solidFill>
              <a:schemeClr val="accent5">
                <a:lumMod val="75000"/>
              </a:schemeClr>
            </a:solidFill>
            <a:ln>
              <a:solidFill>
                <a:schemeClr val="accent1"/>
              </a:solidFill>
            </a:ln>
          </p:spPr>
          <p:txBody>
            <a:bodyPr wrap="square" rtlCol="0">
              <a:spAutoFit/>
            </a:bodyPr>
            <a:lstStyle/>
            <a:p>
              <a:pPr algn="ctr"/>
              <a:r>
                <a:rPr lang="en-US" sz="3200" dirty="0">
                  <a:solidFill>
                    <a:schemeClr val="bg1"/>
                  </a:solidFill>
                </a:rPr>
                <a:t>Charts reviewed (N = 2478)</a:t>
              </a:r>
            </a:p>
          </p:txBody>
        </p:sp>
        <p:sp>
          <p:nvSpPr>
            <p:cNvPr id="43" name="TextBox 42"/>
            <p:cNvSpPr txBox="1"/>
            <p:nvPr/>
          </p:nvSpPr>
          <p:spPr>
            <a:xfrm>
              <a:off x="23629938" y="11860544"/>
              <a:ext cx="5105400" cy="1569660"/>
            </a:xfrm>
            <a:prstGeom prst="rect">
              <a:avLst/>
            </a:prstGeom>
            <a:solidFill>
              <a:schemeClr val="accent5"/>
            </a:solidFill>
            <a:ln>
              <a:solidFill>
                <a:schemeClr val="accent1"/>
              </a:solidFill>
            </a:ln>
          </p:spPr>
          <p:txBody>
            <a:bodyPr wrap="square" rtlCol="0">
              <a:spAutoFit/>
            </a:bodyPr>
            <a:lstStyle/>
            <a:p>
              <a:pPr algn="ctr"/>
              <a:r>
                <a:rPr lang="en-US" sz="3200" dirty="0">
                  <a:solidFill>
                    <a:schemeClr val="bg1"/>
                  </a:solidFill>
                </a:rPr>
                <a:t>Presence of M184V mutation and eligible for analysis </a:t>
              </a:r>
            </a:p>
            <a:p>
              <a:pPr algn="ctr"/>
              <a:r>
                <a:rPr lang="en-US" sz="3200" dirty="0">
                  <a:solidFill>
                    <a:schemeClr val="bg1"/>
                  </a:solidFill>
                </a:rPr>
                <a:t>(n = 54)</a:t>
              </a:r>
            </a:p>
          </p:txBody>
        </p:sp>
        <p:sp>
          <p:nvSpPr>
            <p:cNvPr id="44" name="TextBox 43"/>
            <p:cNvSpPr txBox="1"/>
            <p:nvPr/>
          </p:nvSpPr>
          <p:spPr>
            <a:xfrm>
              <a:off x="22835295" y="14127540"/>
              <a:ext cx="6694686" cy="1569660"/>
            </a:xfrm>
            <a:prstGeom prst="rect">
              <a:avLst/>
            </a:prstGeom>
            <a:solidFill>
              <a:schemeClr val="accent5">
                <a:lumMod val="60000"/>
                <a:lumOff val="40000"/>
              </a:schemeClr>
            </a:solidFill>
            <a:ln>
              <a:solidFill>
                <a:schemeClr val="accent1"/>
              </a:solidFill>
            </a:ln>
          </p:spPr>
          <p:txBody>
            <a:bodyPr wrap="square" rtlCol="0">
              <a:spAutoFit/>
            </a:bodyPr>
            <a:lstStyle/>
            <a:p>
              <a:pPr algn="ctr"/>
              <a:r>
                <a:rPr lang="en-US" sz="3200" dirty="0">
                  <a:solidFill>
                    <a:schemeClr val="bg1"/>
                  </a:solidFill>
                </a:rPr>
                <a:t>M184V plus other clinically significant NRTI or INSTI mutation</a:t>
              </a:r>
            </a:p>
            <a:p>
              <a:pPr algn="ctr"/>
              <a:r>
                <a:rPr lang="en-US" sz="3200" dirty="0">
                  <a:solidFill>
                    <a:schemeClr val="bg1"/>
                  </a:solidFill>
                </a:rPr>
                <a:t>(n = 15)</a:t>
              </a:r>
            </a:p>
          </p:txBody>
        </p:sp>
        <p:sp>
          <p:nvSpPr>
            <p:cNvPr id="45" name="TextBox 44"/>
            <p:cNvSpPr txBox="1"/>
            <p:nvPr/>
          </p:nvSpPr>
          <p:spPr>
            <a:xfrm>
              <a:off x="21397119" y="16478175"/>
              <a:ext cx="4134805" cy="1077218"/>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en-US" sz="3200" dirty="0"/>
                <a:t>M184V plus TAMs</a:t>
              </a:r>
            </a:p>
            <a:p>
              <a:pPr algn="ctr"/>
              <a:r>
                <a:rPr lang="en-US" sz="3200" dirty="0"/>
                <a:t>(n = 13)</a:t>
              </a:r>
            </a:p>
          </p:txBody>
        </p:sp>
        <p:sp>
          <p:nvSpPr>
            <p:cNvPr id="47" name="TextBox 46"/>
            <p:cNvSpPr txBox="1"/>
            <p:nvPr/>
          </p:nvSpPr>
          <p:spPr>
            <a:xfrm>
              <a:off x="24090370" y="17861340"/>
              <a:ext cx="4134805" cy="156966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en-US" sz="3200" dirty="0"/>
                <a:t>M184V plus other </a:t>
              </a:r>
            </a:p>
            <a:p>
              <a:pPr algn="ctr"/>
              <a:r>
                <a:rPr lang="en-US" sz="3200" dirty="0"/>
                <a:t>NRTI mutation</a:t>
              </a:r>
            </a:p>
            <a:p>
              <a:pPr algn="ctr"/>
              <a:r>
                <a:rPr lang="en-US" sz="3200" dirty="0"/>
                <a:t>(n = 1)</a:t>
              </a:r>
            </a:p>
          </p:txBody>
        </p:sp>
        <p:sp>
          <p:nvSpPr>
            <p:cNvPr id="48" name="TextBox 47"/>
            <p:cNvSpPr txBox="1"/>
            <p:nvPr/>
          </p:nvSpPr>
          <p:spPr>
            <a:xfrm>
              <a:off x="26972502" y="16472184"/>
              <a:ext cx="4134805" cy="1077218"/>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en-US" sz="3200" dirty="0"/>
                <a:t>M184V plus INSTI</a:t>
              </a:r>
            </a:p>
            <a:p>
              <a:pPr algn="ctr"/>
              <a:r>
                <a:rPr lang="en-US" sz="3200" dirty="0"/>
                <a:t>(n = 1)</a:t>
              </a:r>
            </a:p>
          </p:txBody>
        </p:sp>
        <p:cxnSp>
          <p:nvCxnSpPr>
            <p:cNvPr id="17" name="Straight Arrow Connector 16"/>
            <p:cNvCxnSpPr/>
            <p:nvPr/>
          </p:nvCxnSpPr>
          <p:spPr>
            <a:xfrm>
              <a:off x="26159619" y="11176575"/>
              <a:ext cx="0" cy="683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6159619" y="13430204"/>
              <a:ext cx="0" cy="6839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5" idx="0"/>
            </p:cNvCxnSpPr>
            <p:nvPr/>
          </p:nvCxnSpPr>
          <p:spPr>
            <a:xfrm>
              <a:off x="23464521" y="16154400"/>
              <a:ext cx="1" cy="323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9047842" y="16154400"/>
              <a:ext cx="1" cy="323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464521" y="16154400"/>
              <a:ext cx="558332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6182638" y="16154400"/>
              <a:ext cx="0" cy="171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21430624" y="19416942"/>
            <a:ext cx="9826671" cy="1200329"/>
          </a:xfrm>
          <a:prstGeom prst="rect">
            <a:avLst/>
          </a:prstGeom>
          <a:noFill/>
        </p:spPr>
        <p:txBody>
          <a:bodyPr wrap="square" rtlCol="0">
            <a:spAutoFit/>
          </a:bodyPr>
          <a:lstStyle/>
          <a:p>
            <a:pPr algn="ctr"/>
            <a:r>
              <a:rPr lang="en-US" sz="3600" b="1" dirty="0"/>
              <a:t>Figure 2. Rates of Virologic Suppression per Mutation Category</a:t>
            </a:r>
          </a:p>
        </p:txBody>
      </p:sp>
      <p:graphicFrame>
        <p:nvGraphicFramePr>
          <p:cNvPr id="61" name="Chart 60"/>
          <p:cNvGraphicFramePr/>
          <p:nvPr>
            <p:extLst>
              <p:ext uri="{D42A27DB-BD31-4B8C-83A1-F6EECF244321}">
                <p14:modId xmlns:p14="http://schemas.microsoft.com/office/powerpoint/2010/main" val="4127499351"/>
              </p:ext>
            </p:extLst>
          </p:nvPr>
        </p:nvGraphicFramePr>
        <p:xfrm>
          <a:off x="21168519" y="20633060"/>
          <a:ext cx="10439400" cy="557001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66797</TotalTime>
  <Words>1011</Words>
  <Application>Microsoft Office PowerPoint</Application>
  <PresentationFormat>Custom</PresentationFormat>
  <Paragraphs>109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Arial Unicode MS</vt:lpstr>
      <vt:lpstr>Calibri</vt:lpstr>
      <vt:lpstr>Calibri Light</vt:lpstr>
      <vt:lpstr>Office Theme</vt:lpstr>
      <vt:lpstr>Use of bictegravir/emtricitabine/tenofovir alafenamide (B/F/TAF)  beyond the presence of the M184V mutation Kayla M. Natali, PharmD, BCIDP, AAHIVP1,, Humberto R. Jimenez, PharmD, BCPS, AAHIVP2,3,  Aliya Khasanova4, Jihad Slim, MD5  1Saint Michael’s Medical Center, Department of Pharmacy Services, Newark, NJ 2Ernest Mario School of Pharmacy, Rutgers, the State University of New Jersey, Piscataway, NJ 3St. Joseph’s University Medical Center, Department of Pharmacy Services, Paterson, NJ 4Saint Michael’s Medical Center, Medical Education Department, Newark, NJ 5Saint Michael’s Medical Center, Division of Infectious Diseases, Newark, NJ </vt:lpstr>
    </vt:vector>
  </TitlesOfParts>
  <Company>SJHMC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Ellen Rubin</dc:creator>
  <cp:lastModifiedBy>Kayla Natali (SMNJ)</cp:lastModifiedBy>
  <cp:revision>1221</cp:revision>
  <cp:lastPrinted>2017-11-29T16:47:35Z</cp:lastPrinted>
  <dcterms:created xsi:type="dcterms:W3CDTF">2009-09-28T17:07:22Z</dcterms:created>
  <dcterms:modified xsi:type="dcterms:W3CDTF">2020-06-16T13:15:28Z</dcterms:modified>
</cp:coreProperties>
</file>